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9" r:id="rId1"/>
  </p:sldMasterIdLst>
  <p:notesMasterIdLst>
    <p:notesMasterId r:id="rId30"/>
  </p:notesMasterIdLst>
  <p:handoutMasterIdLst>
    <p:handoutMasterId r:id="rId31"/>
  </p:handoutMasterIdLst>
  <p:sldIdLst>
    <p:sldId id="536" r:id="rId2"/>
    <p:sldId id="808" r:id="rId3"/>
    <p:sldId id="809" r:id="rId4"/>
    <p:sldId id="810" r:id="rId5"/>
    <p:sldId id="558" r:id="rId6"/>
    <p:sldId id="811" r:id="rId7"/>
    <p:sldId id="792" r:id="rId8"/>
    <p:sldId id="813" r:id="rId9"/>
    <p:sldId id="806" r:id="rId10"/>
    <p:sldId id="842" r:id="rId11"/>
    <p:sldId id="807" r:id="rId12"/>
    <p:sldId id="590" r:id="rId13"/>
    <p:sldId id="805" r:id="rId14"/>
    <p:sldId id="803" r:id="rId15"/>
    <p:sldId id="804" r:id="rId16"/>
    <p:sldId id="720" r:id="rId17"/>
    <p:sldId id="773" r:id="rId18"/>
    <p:sldId id="831" r:id="rId19"/>
    <p:sldId id="833" r:id="rId20"/>
    <p:sldId id="834" r:id="rId21"/>
    <p:sldId id="835" r:id="rId22"/>
    <p:sldId id="836" r:id="rId23"/>
    <p:sldId id="837" r:id="rId24"/>
    <p:sldId id="838" r:id="rId25"/>
    <p:sldId id="839" r:id="rId26"/>
    <p:sldId id="817" r:id="rId27"/>
    <p:sldId id="818" r:id="rId28"/>
    <p:sldId id="81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FFFFFF"/>
    <a:srgbClr val="EEF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00" autoAdjust="0"/>
    <p:restoredTop sz="89469" autoAdjust="0"/>
  </p:normalViewPr>
  <p:slideViewPr>
    <p:cSldViewPr>
      <p:cViewPr varScale="1">
        <p:scale>
          <a:sx n="74" d="100"/>
          <a:sy n="74" d="100"/>
        </p:scale>
        <p:origin x="648" y="60"/>
      </p:cViewPr>
      <p:guideLst>
        <p:guide orient="horz" pos="2160"/>
        <p:guide pos="3840"/>
      </p:guideLst>
    </p:cSldViewPr>
  </p:slideViewPr>
  <p:outlineViewPr>
    <p:cViewPr>
      <p:scale>
        <a:sx n="33" d="100"/>
        <a:sy n="33" d="100"/>
      </p:scale>
      <p:origin x="0" y="-38802"/>
    </p:cViewPr>
  </p:outlineViewPr>
  <p:notesTextViewPr>
    <p:cViewPr>
      <p:scale>
        <a:sx n="100" d="100"/>
        <a:sy n="100" d="100"/>
      </p:scale>
      <p:origin x="0" y="0"/>
    </p:cViewPr>
  </p:notesTextViewPr>
  <p:sorterViewPr>
    <p:cViewPr>
      <p:scale>
        <a:sx n="66" d="100"/>
        <a:sy n="66" d="100"/>
      </p:scale>
      <p:origin x="0" y="-9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827760660352239E-2"/>
          <c:y val="9.9698950531816127E-2"/>
          <c:w val="0.96384856784206319"/>
          <c:h val="0.84827195328895966"/>
        </c:manualLayout>
      </c:layout>
      <c:lineChart>
        <c:grouping val="standard"/>
        <c:varyColors val="0"/>
        <c:ser>
          <c:idx val="0"/>
          <c:order val="0"/>
          <c:tx>
            <c:strRef>
              <c:f>Sheet1!$C$2</c:f>
              <c:strCache>
                <c:ptCount val="1"/>
                <c:pt idx="0">
                  <c:v>TFR</c:v>
                </c:pt>
              </c:strCache>
            </c:strRef>
          </c:tx>
          <c:spPr>
            <a:ln w="57150" cap="rnd">
              <a:solidFill>
                <a:schemeClr val="accent5">
                  <a:lumMod val="50000"/>
                </a:schemeClr>
              </a:solidFill>
              <a:round/>
            </a:ln>
            <a:effectLst/>
          </c:spPr>
          <c:marker>
            <c:symbol val="none"/>
          </c:marker>
          <c:dLbls>
            <c:dLbl>
              <c:idx val="0"/>
              <c:layout>
                <c:manualLayout>
                  <c:x val="-2.5000000000000012E-2"/>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B2-4EA6-A7EA-C15F503C86C5}"/>
                </c:ext>
              </c:extLst>
            </c:dLbl>
            <c:dLbl>
              <c:idx val="1"/>
              <c:layout>
                <c:manualLayout>
                  <c:x val="-2.4154589371980675E-3"/>
                  <c:y val="6.6920959286131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B2-4EA6-A7EA-C15F503C86C5}"/>
                </c:ext>
              </c:extLst>
            </c:dLbl>
            <c:dLbl>
              <c:idx val="2"/>
              <c:layout>
                <c:manualLayout>
                  <c:x val="-3.888888888888889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B2-4EA6-A7EA-C15F503C86C5}"/>
                </c:ext>
              </c:extLst>
            </c:dLbl>
            <c:dLbl>
              <c:idx val="3"/>
              <c:layout>
                <c:manualLayout>
                  <c:x val="0"/>
                  <c:y val="-6.94444444444444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B2-4EA6-A7EA-C15F503C86C5}"/>
                </c:ext>
              </c:extLst>
            </c:dLbl>
            <c:dLbl>
              <c:idx val="4"/>
              <c:layout>
                <c:manualLayout>
                  <c:x val="-2.7777777777777776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B2-4EA6-A7EA-C15F503C86C5}"/>
                </c:ext>
              </c:extLst>
            </c:dLbl>
            <c:dLbl>
              <c:idx val="5"/>
              <c:layout>
                <c:manualLayout>
                  <c:x val="1.2077294685990338E-3"/>
                  <c:y val="-1.6061030228671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B2-4EA6-A7EA-C15F503C86C5}"/>
                </c:ext>
              </c:extLst>
            </c:dLbl>
            <c:dLbl>
              <c:idx val="6"/>
              <c:layout>
                <c:manualLayout>
                  <c:x val="-6.1111111111111109E-2"/>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B2-4EA6-A7EA-C15F503C86C5}"/>
                </c:ext>
              </c:extLst>
            </c:dLbl>
            <c:dLbl>
              <c:idx val="7"/>
              <c:layout>
                <c:manualLayout>
                  <c:x val="8.3333333333332309E-3"/>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B2-4EA6-A7EA-C15F503C86C5}"/>
                </c:ext>
              </c:extLst>
            </c:dLbl>
            <c:dLbl>
              <c:idx val="8"/>
              <c:layout>
                <c:manualLayout>
                  <c:x val="8.3333333333333332E-3"/>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B2-4EA6-A7EA-C15F503C86C5}"/>
                </c:ext>
              </c:extLst>
            </c:dLbl>
            <c:dLbl>
              <c:idx val="9"/>
              <c:layout>
                <c:manualLayout>
                  <c:x val="-2.7777777777777779E-3"/>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B2-4EA6-A7EA-C15F503C86C5}"/>
                </c:ext>
              </c:extLst>
            </c:dLbl>
            <c:dLbl>
              <c:idx val="10"/>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B2-4EA6-A7EA-C15F503C86C5}"/>
                </c:ext>
              </c:extLst>
            </c:dLbl>
            <c:dLbl>
              <c:idx val="11"/>
              <c:layout>
                <c:manualLayout>
                  <c:x val="-1.0185067526415994E-16"/>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B2-4EA6-A7EA-C15F503C86C5}"/>
                </c:ext>
              </c:extLst>
            </c:dLbl>
            <c:dLbl>
              <c:idx val="12"/>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B2-4EA6-A7EA-C15F503C86C5}"/>
                </c:ext>
              </c:extLst>
            </c:dLbl>
            <c:dLbl>
              <c:idx val="13"/>
              <c:layout>
                <c:manualLayout>
                  <c:x val="-5.5555555555555558E-3"/>
                  <c:y val="0.106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B2-4EA6-A7EA-C15F503C86C5}"/>
                </c:ext>
              </c:extLst>
            </c:dLbl>
            <c:dLbl>
              <c:idx val="14"/>
              <c:layout>
                <c:manualLayout>
                  <c:x val="-1.5700483091787617E-2"/>
                  <c:y val="-8.8335666257693637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85-4A69-9EB4-0E19227A70C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lumMod val="50000"/>
                        </a:schemeClr>
                      </a:solidFill>
                      <a:round/>
                    </a:ln>
                    <a:effectLst/>
                  </c:spPr>
                </c15:leaderLines>
              </c:ext>
            </c:extLst>
          </c:dLbls>
          <c:cat>
            <c:strRef>
              <c:f>Sheet1!$B$3:$B$17</c:f>
              <c:strCache>
                <c:ptCount val="15"/>
                <c:pt idx="0">
                  <c:v>51-53</c:v>
                </c:pt>
                <c:pt idx="1">
                  <c:v>54-56</c:v>
                </c:pt>
                <c:pt idx="2">
                  <c:v>57-59</c:v>
                </c:pt>
                <c:pt idx="3">
                  <c:v>60-62</c:v>
                </c:pt>
                <c:pt idx="4">
                  <c:v>63-65</c:v>
                </c:pt>
                <c:pt idx="5">
                  <c:v>66-68</c:v>
                </c:pt>
                <c:pt idx="6">
                  <c:v>69-71</c:v>
                </c:pt>
                <c:pt idx="7">
                  <c:v>72-74</c:v>
                </c:pt>
                <c:pt idx="8">
                  <c:v>75-77</c:v>
                </c:pt>
                <c:pt idx="9">
                  <c:v>78-80</c:v>
                </c:pt>
                <c:pt idx="10">
                  <c:v>81-83</c:v>
                </c:pt>
                <c:pt idx="11">
                  <c:v>85-90</c:v>
                </c:pt>
                <c:pt idx="12">
                  <c:v>90-95</c:v>
                </c:pt>
                <c:pt idx="13">
                  <c:v>96-98</c:v>
                </c:pt>
                <c:pt idx="14">
                  <c:v>99</c:v>
                </c:pt>
              </c:strCache>
            </c:strRef>
          </c:cat>
          <c:val>
            <c:numRef>
              <c:f>Sheet1!$C$3:$C$17</c:f>
              <c:numCache>
                <c:formatCode>General</c:formatCode>
                <c:ptCount val="15"/>
                <c:pt idx="0">
                  <c:v>5.9</c:v>
                </c:pt>
                <c:pt idx="1">
                  <c:v>6</c:v>
                </c:pt>
                <c:pt idx="2">
                  <c:v>6.6</c:v>
                </c:pt>
                <c:pt idx="3">
                  <c:v>6.8</c:v>
                </c:pt>
                <c:pt idx="4">
                  <c:v>6.5</c:v>
                </c:pt>
                <c:pt idx="5">
                  <c:v>5.5</c:v>
                </c:pt>
                <c:pt idx="6">
                  <c:v>4.5999999999999996</c:v>
                </c:pt>
                <c:pt idx="7">
                  <c:v>3.3</c:v>
                </c:pt>
                <c:pt idx="8">
                  <c:v>2.5</c:v>
                </c:pt>
                <c:pt idx="9">
                  <c:v>2.1</c:v>
                </c:pt>
                <c:pt idx="10">
                  <c:v>2</c:v>
                </c:pt>
                <c:pt idx="11">
                  <c:v>1.8</c:v>
                </c:pt>
                <c:pt idx="12">
                  <c:v>2.0099999999999998</c:v>
                </c:pt>
                <c:pt idx="13">
                  <c:v>1.74</c:v>
                </c:pt>
                <c:pt idx="14">
                  <c:v>1.65</c:v>
                </c:pt>
              </c:numCache>
            </c:numRef>
          </c:val>
          <c:smooth val="0"/>
          <c:extLst>
            <c:ext xmlns:c16="http://schemas.microsoft.com/office/drawing/2014/chart" uri="{C3380CC4-5D6E-409C-BE32-E72D297353CC}">
              <c16:uniqueId val="{0000000E-BAB2-4EA6-A7EA-C15F503C86C5}"/>
            </c:ext>
          </c:extLst>
        </c:ser>
        <c:dLbls>
          <c:showLegendKey val="0"/>
          <c:showVal val="0"/>
          <c:showCatName val="0"/>
          <c:showSerName val="0"/>
          <c:showPercent val="0"/>
          <c:showBubbleSize val="0"/>
        </c:dLbls>
        <c:smooth val="0"/>
        <c:axId val="232794616"/>
        <c:axId val="232795400"/>
      </c:lineChart>
      <c:catAx>
        <c:axId val="2327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795400"/>
        <c:crosses val="autoZero"/>
        <c:auto val="1"/>
        <c:lblAlgn val="ctr"/>
        <c:lblOffset val="100"/>
        <c:noMultiLvlLbl val="0"/>
      </c:catAx>
      <c:valAx>
        <c:axId val="232795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794616"/>
        <c:crosses val="autoZero"/>
        <c:crossBetween val="between"/>
      </c:valAx>
      <c:spPr>
        <a:noFill/>
        <a:ln>
          <a:noFill/>
        </a:ln>
        <a:effectLst/>
      </c:spPr>
    </c:plotArea>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85191228752348E-2"/>
          <c:y val="9.1610311696968719E-2"/>
          <c:w val="0.88339392206089085"/>
          <c:h val="0.75269914779244051"/>
        </c:manualLayout>
      </c:layout>
      <c:lineChart>
        <c:grouping val="standard"/>
        <c:varyColors val="0"/>
        <c:ser>
          <c:idx val="0"/>
          <c:order val="0"/>
          <c:tx>
            <c:strRef>
              <c:f>Sheet1!$B$1</c:f>
              <c:strCache>
                <c:ptCount val="1"/>
                <c:pt idx="0">
                  <c:v>کل</c:v>
                </c:pt>
              </c:strCache>
            </c:strRef>
          </c:tx>
          <c:spPr>
            <a:ln w="34925" cap="rnd">
              <a:solidFill>
                <a:schemeClr val="accent1"/>
              </a:solidFill>
              <a:round/>
            </a:ln>
            <a:effectLst>
              <a:outerShdw blurRad="50800" dist="38100" dir="5400000" rotWithShape="0">
                <a:srgbClr val="000000">
                  <a:alpha val="35000"/>
                </a:srgbClr>
              </a:outerShdw>
            </a:effectLst>
          </c:spPr>
          <c:marker>
            <c:symbol val="none"/>
          </c:marker>
          <c:dLbls>
            <c:dLbl>
              <c:idx val="0"/>
              <c:layout>
                <c:manualLayout>
                  <c:x val="0"/>
                  <c:y val="-4.051727745664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36-4211-946F-9B88771F9FC6}"/>
                </c:ext>
              </c:extLst>
            </c:dLbl>
            <c:dLbl>
              <c:idx val="1"/>
              <c:layout>
                <c:manualLayout>
                  <c:x val="-1.3227696922564159E-2"/>
                  <c:y val="8.8184662699764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36-4211-946F-9B88771F9FC6}"/>
                </c:ext>
              </c:extLst>
            </c:dLbl>
            <c:dLbl>
              <c:idx val="2"/>
              <c:layout>
                <c:manualLayout>
                  <c:x val="6.613848461281999E-3"/>
                  <c:y val="-4.7667385243115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36-4211-946F-9B88771F9FC6}"/>
                </c:ext>
              </c:extLst>
            </c:dLbl>
            <c:dLbl>
              <c:idx val="3"/>
              <c:layout>
                <c:manualLayout>
                  <c:x val="6.613848461281999E-3"/>
                  <c:y val="8.341792417545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36-4211-946F-9B88771F9FC6}"/>
                </c:ext>
              </c:extLst>
            </c:dLbl>
            <c:dLbl>
              <c:idx val="4"/>
              <c:layout>
                <c:manualLayout>
                  <c:x val="-6.6138484612822419E-3"/>
                  <c:y val="-5.005075450527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36-4211-946F-9B88771F9FC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70</c:v>
                </c:pt>
                <c:pt idx="1">
                  <c:v>75</c:v>
                </c:pt>
                <c:pt idx="2">
                  <c:v>85</c:v>
                </c:pt>
                <c:pt idx="3">
                  <c:v>90</c:v>
                </c:pt>
                <c:pt idx="4">
                  <c:v>95</c:v>
                </c:pt>
                <c:pt idx="5">
                  <c:v>98</c:v>
                </c:pt>
                <c:pt idx="6">
                  <c:v>99</c:v>
                </c:pt>
              </c:numCache>
            </c:numRef>
          </c:cat>
          <c:val>
            <c:numRef>
              <c:f>Sheet1!$B$2:$B$8</c:f>
              <c:numCache>
                <c:formatCode>General</c:formatCode>
                <c:ptCount val="7"/>
                <c:pt idx="0">
                  <c:v>2.46</c:v>
                </c:pt>
                <c:pt idx="1">
                  <c:v>1.47</c:v>
                </c:pt>
                <c:pt idx="2">
                  <c:v>1.62</c:v>
                </c:pt>
                <c:pt idx="3">
                  <c:v>1.29</c:v>
                </c:pt>
                <c:pt idx="4">
                  <c:v>1.24</c:v>
                </c:pt>
                <c:pt idx="5">
                  <c:v>0.97</c:v>
                </c:pt>
                <c:pt idx="6">
                  <c:v>0.7</c:v>
                </c:pt>
              </c:numCache>
            </c:numRef>
          </c:val>
          <c:smooth val="0"/>
          <c:extLst>
            <c:ext xmlns:c16="http://schemas.microsoft.com/office/drawing/2014/chart" uri="{C3380CC4-5D6E-409C-BE32-E72D297353CC}">
              <c16:uniqueId val="{00000000-A75F-445C-BC30-BBC587D6CCF2}"/>
            </c:ext>
          </c:extLst>
        </c:ser>
        <c:dLbls>
          <c:showLegendKey val="0"/>
          <c:showVal val="1"/>
          <c:showCatName val="0"/>
          <c:showSerName val="0"/>
          <c:showPercent val="0"/>
          <c:showBubbleSize val="0"/>
        </c:dLbls>
        <c:smooth val="0"/>
        <c:axId val="233950720"/>
        <c:axId val="233951112"/>
      </c:lineChart>
      <c:catAx>
        <c:axId val="23395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B050"/>
                </a:solidFill>
                <a:latin typeface="+mn-lt"/>
                <a:ea typeface="+mn-ea"/>
                <a:cs typeface="+mn-cs"/>
              </a:defRPr>
            </a:pPr>
            <a:endParaRPr lang="en-US"/>
          </a:p>
        </c:txPr>
        <c:crossAx val="233951112"/>
        <c:crosses val="autoZero"/>
        <c:auto val="1"/>
        <c:lblAlgn val="ctr"/>
        <c:lblOffset val="100"/>
        <c:noMultiLvlLbl val="0"/>
      </c:catAx>
      <c:valAx>
        <c:axId val="233951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F0000"/>
                </a:solidFill>
                <a:latin typeface="+mn-lt"/>
                <a:ea typeface="+mn-ea"/>
                <a:cs typeface="B Nazanin" panose="00000400000000000000" pitchFamily="2" charset="-78"/>
              </a:defRPr>
            </a:pPr>
            <a:r>
              <a:rPr lang="fa-IR" sz="1800" b="1" dirty="0" smtClean="0">
                <a:solidFill>
                  <a:srgbClr val="FF0000"/>
                </a:solidFill>
                <a:cs typeface="B Nazanin" panose="00000400000000000000" pitchFamily="2" charset="-78"/>
              </a:rPr>
              <a:t>تعداد</a:t>
            </a:r>
            <a:r>
              <a:rPr lang="fa-IR" sz="1800" b="1" baseline="0" dirty="0" smtClean="0">
                <a:solidFill>
                  <a:srgbClr val="FF0000"/>
                </a:solidFill>
                <a:cs typeface="B Nazanin" panose="00000400000000000000" pitchFamily="2" charset="-78"/>
              </a:rPr>
              <a:t> نوزادان متولد شده در بازه 60 ساله اخیر</a:t>
            </a:r>
            <a:endParaRPr lang="en-US" sz="1800" b="1" dirty="0">
              <a:solidFill>
                <a:srgbClr val="FF0000"/>
              </a:solidFill>
              <a:cs typeface="B Nazanin" panose="00000400000000000000" pitchFamily="2" charset="-78"/>
            </a:endParaRPr>
          </a:p>
        </c:rich>
      </c:tx>
      <c:layout>
        <c:manualLayout>
          <c:xMode val="edge"/>
          <c:yMode val="edge"/>
          <c:x val="0.33866458652490117"/>
          <c:y val="0.10468799878533204"/>
        </c:manualLayout>
      </c:layout>
      <c:overlay val="0"/>
      <c:spPr>
        <a:solidFill>
          <a:schemeClr val="accent5">
            <a:lumMod val="20000"/>
            <a:lumOff val="80000"/>
          </a:schemeClr>
        </a:solidFill>
        <a:ln>
          <a:noFill/>
        </a:ln>
        <a:effectLst/>
      </c:spPr>
      <c:txPr>
        <a:bodyPr rot="0" spcFirstLastPara="1" vertOverflow="ellipsis" vert="horz" wrap="square" anchor="ctr" anchorCtr="1"/>
        <a:lstStyle/>
        <a:p>
          <a:pPr>
            <a:defRPr sz="1800" b="1" i="0" u="none" strike="noStrike" kern="1200" spc="0" baseline="0">
              <a:solidFill>
                <a:srgbClr val="FF0000"/>
              </a:solidFill>
              <a:latin typeface="+mn-lt"/>
              <a:ea typeface="+mn-ea"/>
              <a:cs typeface="B Nazanin" panose="00000400000000000000" pitchFamily="2" charset="-78"/>
            </a:defRPr>
          </a:pPr>
          <a:endParaRPr lang="en-US"/>
        </a:p>
      </c:txPr>
    </c:title>
    <c:autoTitleDeleted val="0"/>
    <c:plotArea>
      <c:layout>
        <c:manualLayout>
          <c:layoutTarget val="inner"/>
          <c:xMode val="edge"/>
          <c:yMode val="edge"/>
          <c:x val="8.3596910724121037E-2"/>
          <c:y val="7.6481403654135E-2"/>
          <c:w val="0.91640308927587899"/>
          <c:h val="0.81083234936275805"/>
        </c:manualLayout>
      </c:layout>
      <c:barChart>
        <c:barDir val="col"/>
        <c:grouping val="clustered"/>
        <c:varyColors val="0"/>
        <c:ser>
          <c:idx val="0"/>
          <c:order val="0"/>
          <c:spPr>
            <a:solidFill>
              <a:schemeClr val="accent1"/>
            </a:solidFill>
            <a:ln>
              <a:noFill/>
            </a:ln>
            <a:effectLst/>
          </c:spPr>
          <c:invertIfNegative val="0"/>
          <c:dPt>
            <c:idx val="19"/>
            <c:invertIfNegative val="0"/>
            <c:bubble3D val="0"/>
            <c:spPr>
              <a:solidFill>
                <a:srgbClr val="FF0000"/>
              </a:solidFill>
              <a:ln>
                <a:noFill/>
              </a:ln>
              <a:effectLst/>
            </c:spPr>
            <c:extLst>
              <c:ext xmlns:c16="http://schemas.microsoft.com/office/drawing/2014/chart" uri="{C3380CC4-5D6E-409C-BE32-E72D297353CC}">
                <c16:uniqueId val="{00000001-3AE2-4F13-974E-34CA0289D5E1}"/>
              </c:ext>
            </c:extLst>
          </c:dPt>
          <c:dPt>
            <c:idx val="32"/>
            <c:invertIfNegative val="0"/>
            <c:bubble3D val="0"/>
            <c:spPr>
              <a:solidFill>
                <a:srgbClr val="C00000"/>
              </a:solidFill>
              <a:ln>
                <a:noFill/>
              </a:ln>
              <a:effectLst/>
            </c:spPr>
            <c:extLst>
              <c:ext xmlns:c16="http://schemas.microsoft.com/office/drawing/2014/chart" uri="{C3380CC4-5D6E-409C-BE32-E72D297353CC}">
                <c16:uniqueId val="{00000003-6ECB-4770-B8DD-7AB342C4DD8B}"/>
              </c:ext>
            </c:extLst>
          </c:dPt>
          <c:dPt>
            <c:idx val="41"/>
            <c:invertIfNegative val="0"/>
            <c:bubble3D val="0"/>
            <c:spPr>
              <a:solidFill>
                <a:schemeClr val="tx1"/>
              </a:solidFill>
              <a:ln>
                <a:noFill/>
              </a:ln>
              <a:effectLst/>
            </c:spPr>
            <c:extLst>
              <c:ext xmlns:c16="http://schemas.microsoft.com/office/drawing/2014/chart" uri="{C3380CC4-5D6E-409C-BE32-E72D297353CC}">
                <c16:uniqueId val="{00000003-3AE2-4F13-974E-34CA0289D5E1}"/>
              </c:ext>
            </c:extLst>
          </c:dPt>
          <c:dPt>
            <c:idx val="57"/>
            <c:invertIfNegative val="0"/>
            <c:bubble3D val="0"/>
            <c:spPr>
              <a:solidFill>
                <a:srgbClr val="00B050"/>
              </a:solidFill>
              <a:ln>
                <a:noFill/>
              </a:ln>
              <a:effectLst/>
            </c:spPr>
            <c:extLst>
              <c:ext xmlns:c16="http://schemas.microsoft.com/office/drawing/2014/chart" uri="{C3380CC4-5D6E-409C-BE32-E72D297353CC}">
                <c16:uniqueId val="{00000005-3AE2-4F13-974E-34CA0289D5E1}"/>
              </c:ext>
            </c:extLst>
          </c:dPt>
          <c:dLbls>
            <c:dLbl>
              <c:idx val="9"/>
              <c:layout>
                <c:manualLayout>
                  <c:x val="-6.2674464285829845E-2"/>
                  <c:y val="-4.0524386626580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2D-4A4C-9935-90081D09BD64}"/>
                </c:ext>
              </c:extLst>
            </c:dLbl>
            <c:dLbl>
              <c:idx val="10"/>
              <c:layout>
                <c:manualLayout>
                  <c:x val="-1.0274502341939321E-3"/>
                  <c:y val="-3.2081806079375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2D-4A4C-9935-90081D09BD64}"/>
                </c:ext>
              </c:extLst>
            </c:dLbl>
            <c:dLbl>
              <c:idx val="19"/>
              <c:layout>
                <c:manualLayout>
                  <c:x val="-1.9240286432820674E-2"/>
                  <c:y val="-8.2997327584080127E-2"/>
                </c:manualLayout>
              </c:layout>
              <c:spPr>
                <a:noFill/>
                <a:ln>
                  <a:solidFill>
                    <a:srgbClr val="FF0000"/>
                  </a:solid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2-4F13-974E-34CA0289D5E1}"/>
                </c:ext>
              </c:extLst>
            </c:dLbl>
            <c:dLbl>
              <c:idx val="21"/>
              <c:layout>
                <c:manualLayout>
                  <c:x val="-6.6784265222605624E-2"/>
                  <c:y val="-1.8573677203849233E-2"/>
                </c:manualLayout>
              </c:layout>
              <c:spPr>
                <a:noFill/>
                <a:ln>
                  <a:solidFill>
                    <a:srgbClr val="CE10BC"/>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9C0C8E"/>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2D-4A4C-9935-90081D09BD64}"/>
                </c:ext>
              </c:extLst>
            </c:dLbl>
            <c:dLbl>
              <c:idx val="27"/>
              <c:layout>
                <c:manualLayout>
                  <c:x val="1.2329402810327185E-2"/>
                  <c:y val="-5.4032515502106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2D-4A4C-9935-90081D09BD64}"/>
                </c:ext>
              </c:extLst>
            </c:dLbl>
            <c:dLbl>
              <c:idx val="32"/>
              <c:layout>
                <c:manualLayout>
                  <c:x val="1.8494104215490779E-2"/>
                  <c:y val="-8.9491353800364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CB-4770-B8DD-7AB342C4DD8B}"/>
                </c:ext>
              </c:extLst>
            </c:dLbl>
            <c:dLbl>
              <c:idx val="41"/>
              <c:layout>
                <c:manualLayout>
                  <c:x val="0"/>
                  <c:y val="-0.11144206322309533"/>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2-4F13-974E-34CA0289D5E1}"/>
                </c:ext>
              </c:extLst>
            </c:dLbl>
            <c:dLbl>
              <c:idx val="42"/>
              <c:layout>
                <c:manualLayout>
                  <c:x val="3.0823507025817962E-2"/>
                  <c:y val="-4.0524386626580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2D-4A4C-9935-90081D09BD64}"/>
                </c:ext>
              </c:extLst>
            </c:dLbl>
            <c:dLbl>
              <c:idx val="55"/>
              <c:layout>
                <c:manualLayout>
                  <c:x val="-0.1714406279123408"/>
                  <c:y val="-0.13732251343294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2D-4A4C-9935-90081D09BD64}"/>
                </c:ext>
              </c:extLst>
            </c:dLbl>
            <c:dLbl>
              <c:idx val="56"/>
              <c:layout>
                <c:manualLayout>
                  <c:x val="-0.15344994473635457"/>
                  <c:y val="-0.28260575228228357"/>
                </c:manualLayout>
              </c:layout>
              <c:tx>
                <c:rich>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r>
                      <a:rPr lang="en-US" sz="2400" b="1" dirty="0" smtClean="0">
                        <a:solidFill>
                          <a:srgbClr val="0070C0"/>
                        </a:solidFill>
                      </a:rPr>
                      <a:t>1.570.219</a:t>
                    </a:r>
                    <a:endParaRPr lang="en-US" sz="2400" dirty="0"/>
                  </a:p>
                </c:rich>
              </c:tx>
              <c:spPr>
                <a:no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2D-4A4C-9935-90081D09BD64}"/>
                </c:ext>
              </c:extLst>
            </c:dLbl>
            <c:dLbl>
              <c:idx val="57"/>
              <c:layout>
                <c:manualLayout>
                  <c:x val="-0.10371099713215694"/>
                  <c:y val="-0.2129494048887629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E2-4F13-974E-34CA0289D5E1}"/>
                </c:ext>
              </c:extLst>
            </c:dLbl>
            <c:dLbl>
              <c:idx val="58"/>
              <c:layout>
                <c:manualLayout>
                  <c:x val="-6.6671355299243645E-2"/>
                  <c:y val="-0.1910574099936565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2D-4A4C-9935-90081D09BD64}"/>
                </c:ext>
              </c:extLst>
            </c:dLbl>
            <c:dLbl>
              <c:idx val="59"/>
              <c:layout>
                <c:manualLayout>
                  <c:x val="-9.8635222482617475E-3"/>
                  <c:y val="-0.19214262988644265"/>
                </c:manualLayout>
              </c:layout>
              <c:tx>
                <c:rich>
                  <a:bodyPr rot="0" spcFirstLastPara="1" vertOverflow="ellipsis" vert="horz" wrap="square" lIns="38100" tIns="19050" rIns="38100" bIns="19050" anchor="ctr" anchorCtr="0">
                    <a:spAutoFit/>
                  </a:bodyPr>
                  <a:lstStyle/>
                  <a:p>
                    <a:pPr algn="ctr" rtl="0">
                      <a:defRPr lang="en-US" sz="1400" b="0" i="0" u="none" strike="noStrike" kern="1200" baseline="0">
                        <a:solidFill>
                          <a:srgbClr val="FF0000"/>
                        </a:solidFill>
                        <a:latin typeface="+mn-lt"/>
                        <a:ea typeface="+mn-ea"/>
                        <a:cs typeface="+mn-cs"/>
                      </a:defRPr>
                    </a:pPr>
                    <a:r>
                      <a:rPr lang="en-US" sz="1400" b="0" i="0" u="none" strike="noStrike" kern="1200" baseline="0" dirty="0" smtClean="0">
                        <a:solidFill>
                          <a:srgbClr val="FF0000"/>
                        </a:solidFill>
                        <a:latin typeface="+mn-lt"/>
                        <a:ea typeface="+mn-ea"/>
                        <a:cs typeface="+mn-cs"/>
                      </a:rPr>
                      <a:t>1367000</a:t>
                    </a:r>
                    <a:endParaRPr lang="en-US" sz="1400" b="0" i="0" u="none" strike="noStrike" kern="1200" baseline="0" dirty="0">
                      <a:solidFill>
                        <a:srgbClr val="FF0000"/>
                      </a:solidFill>
                      <a:latin typeface="+mn-lt"/>
                      <a:ea typeface="+mn-ea"/>
                      <a:cs typeface="+mn-cs"/>
                    </a:endParaRPr>
                  </a:p>
                </c:rich>
              </c:tx>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52D-4A4C-9935-90081D09BD64}"/>
                </c:ext>
              </c:extLst>
            </c:dLbl>
            <c:dLbl>
              <c:idx val="60"/>
              <c:layout>
                <c:manualLayout>
                  <c:x val="-1.5069096022027862E-16"/>
                  <c:y val="-0.40662738584334801"/>
                </c:manualLayout>
              </c:layout>
              <c:tx>
                <c:rich>
                  <a:bodyPr rot="0" spcFirstLastPara="1" vertOverflow="ellipsis" vert="horz" wrap="square" lIns="38100" tIns="19050" rIns="38100" bIns="19050" anchor="ctr" anchorCtr="0">
                    <a:spAutoFit/>
                  </a:bodyPr>
                  <a:lstStyle/>
                  <a:p>
                    <a:pPr algn="ctr" rtl="0">
                      <a:defRPr lang="en-US" sz="2400" b="1" i="0" u="none" strike="noStrike" kern="1200" baseline="0" dirty="0" smtClean="0">
                        <a:solidFill>
                          <a:schemeClr val="tx1"/>
                        </a:solidFill>
                        <a:latin typeface="+mn-lt"/>
                        <a:ea typeface="+mn-ea"/>
                        <a:cs typeface="+mn-cs"/>
                      </a:defRPr>
                    </a:pPr>
                    <a:r>
                      <a:rPr lang="en-US" sz="2400" b="1" i="0" u="none" strike="noStrike" kern="1200" baseline="0" dirty="0" smtClean="0">
                        <a:solidFill>
                          <a:schemeClr val="tx1"/>
                        </a:solidFill>
                        <a:latin typeface="+mn-lt"/>
                        <a:ea typeface="+mn-ea"/>
                        <a:cs typeface="+mn-cs"/>
                      </a:rPr>
                      <a:t>1,196.000</a:t>
                    </a:r>
                  </a:p>
                </c:rich>
              </c:tx>
              <c:spPr>
                <a:noFill/>
                <a:ln>
                  <a:solidFill>
                    <a:schemeClr val="tx1"/>
                  </a:solid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dirty="0" smtClean="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52D-4A4C-9935-90081D09BD64}"/>
                </c:ext>
              </c:extLst>
            </c:dLbl>
            <c:dLbl>
              <c:idx val="61"/>
              <c:layout>
                <c:manualLayout>
                  <c:x val="-1.5069096022027862E-16"/>
                  <c:y val="-3.039328996993510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47976A1D-B164-44A0-A6B0-C04D3AF6AB9E}" type="VALUE">
                      <a:rPr lang="en-US" sz="1800"/>
                      <a:pPr>
                        <a:defRPr sz="1400" b="1"/>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52D-4A4C-9935-90081D09BD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Sheet3!$B$2:$B$63</c:f>
              <c:numCache>
                <c:formatCode>General</c:formatCode>
                <c:ptCount val="62"/>
                <c:pt idx="0">
                  <c:v>1338</c:v>
                </c:pt>
                <c:pt idx="1">
                  <c:v>1339</c:v>
                </c:pt>
                <c:pt idx="2">
                  <c:v>1340</c:v>
                </c:pt>
                <c:pt idx="3">
                  <c:v>1341</c:v>
                </c:pt>
                <c:pt idx="4">
                  <c:v>1342</c:v>
                </c:pt>
                <c:pt idx="5">
                  <c:v>1343</c:v>
                </c:pt>
                <c:pt idx="6">
                  <c:v>1344</c:v>
                </c:pt>
                <c:pt idx="7">
                  <c:v>1345</c:v>
                </c:pt>
                <c:pt idx="8">
                  <c:v>1346</c:v>
                </c:pt>
                <c:pt idx="9">
                  <c:v>1347</c:v>
                </c:pt>
                <c:pt idx="10">
                  <c:v>1348</c:v>
                </c:pt>
                <c:pt idx="11">
                  <c:v>1349</c:v>
                </c:pt>
                <c:pt idx="12">
                  <c:v>1350</c:v>
                </c:pt>
                <c:pt idx="13">
                  <c:v>1351</c:v>
                </c:pt>
                <c:pt idx="14">
                  <c:v>1352</c:v>
                </c:pt>
                <c:pt idx="15">
                  <c:v>1353</c:v>
                </c:pt>
                <c:pt idx="16">
                  <c:v>1354</c:v>
                </c:pt>
                <c:pt idx="17">
                  <c:v>1355</c:v>
                </c:pt>
                <c:pt idx="18">
                  <c:v>1356</c:v>
                </c:pt>
                <c:pt idx="19">
                  <c:v>1357</c:v>
                </c:pt>
                <c:pt idx="20">
                  <c:v>1358</c:v>
                </c:pt>
                <c:pt idx="21">
                  <c:v>1359</c:v>
                </c:pt>
                <c:pt idx="22">
                  <c:v>1360</c:v>
                </c:pt>
                <c:pt idx="23">
                  <c:v>1361</c:v>
                </c:pt>
                <c:pt idx="24">
                  <c:v>1362</c:v>
                </c:pt>
                <c:pt idx="25">
                  <c:v>1363</c:v>
                </c:pt>
                <c:pt idx="26">
                  <c:v>1364</c:v>
                </c:pt>
                <c:pt idx="27">
                  <c:v>1365</c:v>
                </c:pt>
                <c:pt idx="28">
                  <c:v>1366</c:v>
                </c:pt>
                <c:pt idx="29">
                  <c:v>1367</c:v>
                </c:pt>
                <c:pt idx="30">
                  <c:v>1368</c:v>
                </c:pt>
                <c:pt idx="31">
                  <c:v>1369</c:v>
                </c:pt>
                <c:pt idx="32">
                  <c:v>1370</c:v>
                </c:pt>
                <c:pt idx="33">
                  <c:v>1371</c:v>
                </c:pt>
                <c:pt idx="34">
                  <c:v>1372</c:v>
                </c:pt>
                <c:pt idx="35">
                  <c:v>1373</c:v>
                </c:pt>
                <c:pt idx="36">
                  <c:v>1374</c:v>
                </c:pt>
                <c:pt idx="37">
                  <c:v>1375</c:v>
                </c:pt>
                <c:pt idx="38">
                  <c:v>1376</c:v>
                </c:pt>
                <c:pt idx="39">
                  <c:v>1377</c:v>
                </c:pt>
                <c:pt idx="40">
                  <c:v>1378</c:v>
                </c:pt>
                <c:pt idx="41">
                  <c:v>1379</c:v>
                </c:pt>
                <c:pt idx="42">
                  <c:v>1380</c:v>
                </c:pt>
                <c:pt idx="43">
                  <c:v>1381</c:v>
                </c:pt>
                <c:pt idx="44">
                  <c:v>1382</c:v>
                </c:pt>
                <c:pt idx="45">
                  <c:v>1383</c:v>
                </c:pt>
                <c:pt idx="46">
                  <c:v>1384</c:v>
                </c:pt>
                <c:pt idx="47">
                  <c:v>1385</c:v>
                </c:pt>
                <c:pt idx="48">
                  <c:v>1386</c:v>
                </c:pt>
                <c:pt idx="49">
                  <c:v>1387</c:v>
                </c:pt>
                <c:pt idx="50">
                  <c:v>1388</c:v>
                </c:pt>
                <c:pt idx="51">
                  <c:v>1389</c:v>
                </c:pt>
                <c:pt idx="52">
                  <c:v>1390</c:v>
                </c:pt>
                <c:pt idx="53">
                  <c:v>1391</c:v>
                </c:pt>
                <c:pt idx="54">
                  <c:v>1392</c:v>
                </c:pt>
                <c:pt idx="55">
                  <c:v>1393</c:v>
                </c:pt>
                <c:pt idx="56">
                  <c:v>1394</c:v>
                </c:pt>
                <c:pt idx="57">
                  <c:v>1395</c:v>
                </c:pt>
                <c:pt idx="58">
                  <c:v>1396</c:v>
                </c:pt>
                <c:pt idx="59">
                  <c:v>1397</c:v>
                </c:pt>
                <c:pt idx="60">
                  <c:v>1398</c:v>
                </c:pt>
                <c:pt idx="61">
                  <c:v>1399</c:v>
                </c:pt>
              </c:numCache>
            </c:numRef>
          </c:cat>
          <c:val>
            <c:numRef>
              <c:f>Sheet3!$C$2:$C$63</c:f>
              <c:numCache>
                <c:formatCode>#,##0</c:formatCode>
                <c:ptCount val="62"/>
                <c:pt idx="0">
                  <c:v>864846</c:v>
                </c:pt>
                <c:pt idx="1">
                  <c:v>876206</c:v>
                </c:pt>
                <c:pt idx="2">
                  <c:v>902260</c:v>
                </c:pt>
                <c:pt idx="3">
                  <c:v>957500</c:v>
                </c:pt>
                <c:pt idx="4">
                  <c:v>920967</c:v>
                </c:pt>
                <c:pt idx="5">
                  <c:v>1118911</c:v>
                </c:pt>
                <c:pt idx="6">
                  <c:v>1188346</c:v>
                </c:pt>
                <c:pt idx="7">
                  <c:v>1102848</c:v>
                </c:pt>
                <c:pt idx="8">
                  <c:v>1014321</c:v>
                </c:pt>
                <c:pt idx="9">
                  <c:v>1046134</c:v>
                </c:pt>
                <c:pt idx="10">
                  <c:v>1107910</c:v>
                </c:pt>
                <c:pt idx="11">
                  <c:v>1190957</c:v>
                </c:pt>
                <c:pt idx="12">
                  <c:v>1235025</c:v>
                </c:pt>
                <c:pt idx="13">
                  <c:v>1138843</c:v>
                </c:pt>
                <c:pt idx="14">
                  <c:v>1199777</c:v>
                </c:pt>
                <c:pt idx="15">
                  <c:v>1248256</c:v>
                </c:pt>
                <c:pt idx="16">
                  <c:v>1339267</c:v>
                </c:pt>
                <c:pt idx="17">
                  <c:v>1399977</c:v>
                </c:pt>
                <c:pt idx="18">
                  <c:v>1406204</c:v>
                </c:pt>
                <c:pt idx="19">
                  <c:v>1373738</c:v>
                </c:pt>
                <c:pt idx="20">
                  <c:v>1688942</c:v>
                </c:pt>
                <c:pt idx="21">
                  <c:v>2451765</c:v>
                </c:pt>
                <c:pt idx="22">
                  <c:v>2419951</c:v>
                </c:pt>
                <c:pt idx="23">
                  <c:v>2097957</c:v>
                </c:pt>
                <c:pt idx="24">
                  <c:v>2203560</c:v>
                </c:pt>
                <c:pt idx="25">
                  <c:v>2068279</c:v>
                </c:pt>
                <c:pt idx="26">
                  <c:v>2031969</c:v>
                </c:pt>
                <c:pt idx="27">
                  <c:v>2256971</c:v>
                </c:pt>
                <c:pt idx="28">
                  <c:v>1832722</c:v>
                </c:pt>
                <c:pt idx="29">
                  <c:v>1942936</c:v>
                </c:pt>
                <c:pt idx="30">
                  <c:v>1789817</c:v>
                </c:pt>
                <c:pt idx="31">
                  <c:v>1726488</c:v>
                </c:pt>
                <c:pt idx="32">
                  <c:v>1592898</c:v>
                </c:pt>
                <c:pt idx="33">
                  <c:v>1433243</c:v>
                </c:pt>
                <c:pt idx="34">
                  <c:v>1388017</c:v>
                </c:pt>
                <c:pt idx="35">
                  <c:v>1426784</c:v>
                </c:pt>
                <c:pt idx="36">
                  <c:v>1205372</c:v>
                </c:pt>
                <c:pt idx="37">
                  <c:v>1187903</c:v>
                </c:pt>
                <c:pt idx="38">
                  <c:v>1179260</c:v>
                </c:pt>
                <c:pt idx="39">
                  <c:v>1186659</c:v>
                </c:pt>
                <c:pt idx="40">
                  <c:v>1174279</c:v>
                </c:pt>
                <c:pt idx="41">
                  <c:v>1095165</c:v>
                </c:pt>
                <c:pt idx="42">
                  <c:v>1110836</c:v>
                </c:pt>
                <c:pt idx="43">
                  <c:v>1122104</c:v>
                </c:pt>
                <c:pt idx="44">
                  <c:v>1171573</c:v>
                </c:pt>
                <c:pt idx="45">
                  <c:v>1154368</c:v>
                </c:pt>
                <c:pt idx="46">
                  <c:v>1239408</c:v>
                </c:pt>
                <c:pt idx="47">
                  <c:v>1253912</c:v>
                </c:pt>
                <c:pt idx="48">
                  <c:v>1286716</c:v>
                </c:pt>
                <c:pt idx="49">
                  <c:v>1300166</c:v>
                </c:pt>
                <c:pt idx="50">
                  <c:v>1348546</c:v>
                </c:pt>
                <c:pt idx="51">
                  <c:v>1363547</c:v>
                </c:pt>
                <c:pt idx="52">
                  <c:v>1382229</c:v>
                </c:pt>
                <c:pt idx="53">
                  <c:v>1421689</c:v>
                </c:pt>
                <c:pt idx="54">
                  <c:v>1471834</c:v>
                </c:pt>
                <c:pt idx="55">
                  <c:v>1534362</c:v>
                </c:pt>
                <c:pt idx="56">
                  <c:v>1570219</c:v>
                </c:pt>
                <c:pt idx="57">
                  <c:v>1528053</c:v>
                </c:pt>
                <c:pt idx="58">
                  <c:v>1487913</c:v>
                </c:pt>
                <c:pt idx="59">
                  <c:v>1367000</c:v>
                </c:pt>
                <c:pt idx="60">
                  <c:v>1196000</c:v>
                </c:pt>
                <c:pt idx="61">
                  <c:v>1050000</c:v>
                </c:pt>
              </c:numCache>
            </c:numRef>
          </c:val>
          <c:extLst>
            <c:ext xmlns:c16="http://schemas.microsoft.com/office/drawing/2014/chart" uri="{C3380CC4-5D6E-409C-BE32-E72D297353CC}">
              <c16:uniqueId val="{0000000D-3AE2-4F13-974E-34CA0289D5E1}"/>
            </c:ext>
          </c:extLst>
        </c:ser>
        <c:dLbls>
          <c:showLegendKey val="0"/>
          <c:showVal val="0"/>
          <c:showCatName val="0"/>
          <c:showSerName val="0"/>
          <c:showPercent val="0"/>
          <c:showBubbleSize val="0"/>
        </c:dLbls>
        <c:gapWidth val="219"/>
        <c:overlap val="-27"/>
        <c:axId val="233951504"/>
        <c:axId val="233951896"/>
      </c:barChart>
      <c:catAx>
        <c:axId val="2339515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33951896"/>
        <c:crosses val="autoZero"/>
        <c:auto val="1"/>
        <c:lblAlgn val="ctr"/>
        <c:lblOffset val="100"/>
        <c:noMultiLvlLbl val="0"/>
      </c:catAx>
      <c:valAx>
        <c:axId val="233951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395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1" dirty="0">
                <a:cs typeface="B Mitra" panose="00000400000000000000" pitchFamily="2" charset="-78"/>
              </a:rPr>
              <a:t>روند ازدواج در کشور طی</a:t>
            </a:r>
            <a:r>
              <a:rPr lang="fa-IR" sz="1800" b="1" baseline="0" dirty="0">
                <a:cs typeface="B Mitra" panose="00000400000000000000" pitchFamily="2" charset="-78"/>
              </a:rPr>
              <a:t> سالهای </a:t>
            </a:r>
            <a:r>
              <a:rPr lang="fa-IR" sz="1800" b="1" baseline="0" dirty="0" smtClean="0">
                <a:cs typeface="B Mitra" panose="00000400000000000000" pitchFamily="2" charset="-78"/>
              </a:rPr>
              <a:t>1400-1388(ثبت احوال)</a:t>
            </a:r>
            <a:endParaRPr lang="fa-IR" sz="1800" b="1" dirty="0">
              <a:cs typeface="B Mitra" panose="00000400000000000000" pitchFamily="2" charset="-78"/>
            </a:endParaRPr>
          </a:p>
        </c:rich>
      </c:tx>
      <c:layout>
        <c:manualLayout>
          <c:xMode val="edge"/>
          <c:yMode val="edge"/>
          <c:x val="0.2565698725676358"/>
          <c:y val="1.70212765957446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Sheet1!$S$10</c:f>
              <c:strCache>
                <c:ptCount val="1"/>
                <c:pt idx="0">
                  <c:v>ازدواج</c:v>
                </c:pt>
              </c:strCache>
            </c:strRef>
          </c:tx>
          <c:spPr>
            <a:solidFill>
              <a:srgbClr val="576CD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Sheet1!$T$9:$AF$9</c:f>
              <c:strCache>
                <c:ptCount val="13"/>
                <c:pt idx="0">
                  <c:v>سال88</c:v>
                </c:pt>
                <c:pt idx="1">
                  <c:v>سال89</c:v>
                </c:pt>
                <c:pt idx="2">
                  <c:v>سال90</c:v>
                </c:pt>
                <c:pt idx="3">
                  <c:v>سال91</c:v>
                </c:pt>
                <c:pt idx="4">
                  <c:v>سال92</c:v>
                </c:pt>
                <c:pt idx="5">
                  <c:v>سال93</c:v>
                </c:pt>
                <c:pt idx="6">
                  <c:v>سال94</c:v>
                </c:pt>
                <c:pt idx="7">
                  <c:v>سال95</c:v>
                </c:pt>
                <c:pt idx="8">
                  <c:v>سال96</c:v>
                </c:pt>
                <c:pt idx="9">
                  <c:v>سال97</c:v>
                </c:pt>
                <c:pt idx="10">
                  <c:v>سال98</c:v>
                </c:pt>
                <c:pt idx="11">
                  <c:v>سال99</c:v>
                </c:pt>
                <c:pt idx="12">
                  <c:v>9ماهه1400</c:v>
                </c:pt>
              </c:strCache>
            </c:strRef>
          </c:cat>
          <c:val>
            <c:numRef>
              <c:f>Sheet1!$T$10:$AF$10</c:f>
              <c:numCache>
                <c:formatCode>General</c:formatCode>
                <c:ptCount val="13"/>
                <c:pt idx="0">
                  <c:v>890208</c:v>
                </c:pt>
                <c:pt idx="1">
                  <c:v>891627</c:v>
                </c:pt>
                <c:pt idx="2">
                  <c:v>874792</c:v>
                </c:pt>
                <c:pt idx="3">
                  <c:v>829968</c:v>
                </c:pt>
                <c:pt idx="4">
                  <c:v>774512</c:v>
                </c:pt>
                <c:pt idx="5">
                  <c:v>724324</c:v>
                </c:pt>
                <c:pt idx="6">
                  <c:v>685352</c:v>
                </c:pt>
                <c:pt idx="7">
                  <c:v>704716</c:v>
                </c:pt>
                <c:pt idx="8">
                  <c:v>608956</c:v>
                </c:pt>
                <c:pt idx="9">
                  <c:v>550565</c:v>
                </c:pt>
                <c:pt idx="10">
                  <c:v>530225</c:v>
                </c:pt>
                <c:pt idx="11">
                  <c:v>553895</c:v>
                </c:pt>
                <c:pt idx="12">
                  <c:v>438559</c:v>
                </c:pt>
              </c:numCache>
            </c:numRef>
          </c:val>
          <c:extLst>
            <c:ext xmlns:c16="http://schemas.microsoft.com/office/drawing/2014/chart" uri="{C3380CC4-5D6E-409C-BE32-E72D297353CC}">
              <c16:uniqueId val="{00000000-E373-403A-889F-7451C7A71969}"/>
            </c:ext>
          </c:extLst>
        </c:ser>
        <c:dLbls>
          <c:showLegendKey val="0"/>
          <c:showVal val="0"/>
          <c:showCatName val="0"/>
          <c:showSerName val="0"/>
          <c:showPercent val="0"/>
          <c:showBubbleSize val="0"/>
        </c:dLbls>
        <c:gapWidth val="150"/>
        <c:shape val="box"/>
        <c:axId val="233952680"/>
        <c:axId val="233953072"/>
        <c:axId val="0"/>
      </c:bar3DChart>
      <c:catAx>
        <c:axId val="233952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33953072"/>
        <c:crosses val="autoZero"/>
        <c:auto val="1"/>
        <c:lblAlgn val="ctr"/>
        <c:lblOffset val="100"/>
        <c:noMultiLvlLbl val="0"/>
      </c:catAx>
      <c:valAx>
        <c:axId val="23395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952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a-IR" sz="1800" b="1" dirty="0" smtClean="0">
                <a:cs typeface="B Mitra" panose="00000400000000000000" pitchFamily="2" charset="-78"/>
              </a:rPr>
              <a:t>روند</a:t>
            </a:r>
            <a:r>
              <a:rPr lang="fa-IR" sz="1800" b="1" baseline="0" dirty="0" smtClean="0">
                <a:cs typeface="B Mitra" panose="00000400000000000000" pitchFamily="2" charset="-78"/>
              </a:rPr>
              <a:t> ازدواج در استان تهران بر اساس آمار ثبت احوال</a:t>
            </a:r>
            <a:endParaRPr lang="en-US" sz="1800" b="1" dirty="0">
              <a:cs typeface="B Mitra" panose="00000400000000000000" pitchFamily="2" charset="-7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135703740157483E-2"/>
          <c:y val="9.9773431362362733E-2"/>
          <c:w val="0.89711429625984251"/>
          <c:h val="0.7731971719243865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سال95</c:v>
                </c:pt>
                <c:pt idx="1">
                  <c:v>سال96</c:v>
                </c:pt>
                <c:pt idx="2">
                  <c:v>سال97</c:v>
                </c:pt>
                <c:pt idx="3">
                  <c:v>سال98</c:v>
                </c:pt>
                <c:pt idx="4">
                  <c:v>سال99</c:v>
                </c:pt>
                <c:pt idx="5">
                  <c:v>سال1400(9ماهه)</c:v>
                </c:pt>
              </c:strCache>
            </c:strRef>
          </c:cat>
          <c:val>
            <c:numRef>
              <c:f>Sheet1!$B$2:$B$7</c:f>
              <c:numCache>
                <c:formatCode>General</c:formatCode>
                <c:ptCount val="6"/>
                <c:pt idx="0">
                  <c:v>97951</c:v>
                </c:pt>
                <c:pt idx="1">
                  <c:v>78972</c:v>
                </c:pt>
                <c:pt idx="2">
                  <c:v>72690</c:v>
                </c:pt>
                <c:pt idx="3">
                  <c:v>68952</c:v>
                </c:pt>
                <c:pt idx="4">
                  <c:v>68133</c:v>
                </c:pt>
                <c:pt idx="5">
                  <c:v>53342</c:v>
                </c:pt>
              </c:numCache>
            </c:numRef>
          </c:val>
          <c:smooth val="0"/>
          <c:extLst>
            <c:ext xmlns:c16="http://schemas.microsoft.com/office/drawing/2014/chart" uri="{C3380CC4-5D6E-409C-BE32-E72D297353CC}">
              <c16:uniqueId val="{00000000-C101-4123-9A3E-C90AAA144CF7}"/>
            </c:ext>
          </c:extLst>
        </c:ser>
        <c:dLbls>
          <c:showLegendKey val="0"/>
          <c:showVal val="0"/>
          <c:showCatName val="0"/>
          <c:showSerName val="0"/>
          <c:showPercent val="0"/>
          <c:showBubbleSize val="0"/>
        </c:dLbls>
        <c:smooth val="0"/>
        <c:axId val="233953856"/>
        <c:axId val="233954248"/>
      </c:lineChart>
      <c:catAx>
        <c:axId val="23395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4248"/>
        <c:crosses val="autoZero"/>
        <c:auto val="1"/>
        <c:lblAlgn val="ctr"/>
        <c:lblOffset val="100"/>
        <c:noMultiLvlLbl val="0"/>
      </c:catAx>
      <c:valAx>
        <c:axId val="23395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0.50682</cdr:x>
      <cdr:y>0.38001</cdr:y>
    </cdr:from>
    <cdr:to>
      <cdr:x>0.71654</cdr:x>
      <cdr:y>0.60704</cdr:y>
    </cdr:to>
    <cdr:cxnSp macro="">
      <cdr:nvCxnSpPr>
        <cdr:cNvPr id="2" name="Straight Arrow Connector 1"/>
        <cdr:cNvCxnSpPr/>
      </cdr:nvCxnSpPr>
      <cdr:spPr>
        <a:xfrm xmlns:a="http://schemas.openxmlformats.org/drawingml/2006/main">
          <a:off x="6264696" y="2858208"/>
          <a:ext cx="2592288" cy="1707615"/>
        </a:xfrm>
        <a:prstGeom xmlns:a="http://schemas.openxmlformats.org/drawingml/2006/main" prst="straightConnector1">
          <a:avLst/>
        </a:prstGeom>
        <a:ln xmlns:a="http://schemas.openxmlformats.org/drawingml/2006/main" w="76200">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65607CD-C604-4C3E-8620-820FD5580EFA}" type="datetimeFigureOut">
              <a:rPr lang="fa-IR" smtClean="0"/>
              <a:t>1443/09/30</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0868F4B7-1A33-4E66-A5EF-E9506C21770E}" type="slidenum">
              <a:rPr lang="fa-IR" smtClean="0"/>
              <a:t>‹#›</a:t>
            </a:fld>
            <a:endParaRPr lang="fa-IR"/>
          </a:p>
        </p:txBody>
      </p:sp>
    </p:spTree>
    <p:extLst>
      <p:ext uri="{BB962C8B-B14F-4D97-AF65-F5344CB8AC3E}">
        <p14:creationId xmlns:p14="http://schemas.microsoft.com/office/powerpoint/2010/main" val="361590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61E391-1D63-46DD-A354-F62F4676540F}" type="datetimeFigureOut">
              <a:rPr lang="fa-IR" smtClean="0"/>
              <a:pPr/>
              <a:t>1443/09/30</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E9482-4669-4975-A148-E7D396D0596E}" type="slidenum">
              <a:rPr lang="fa-IR" smtClean="0"/>
              <a:pPr/>
              <a:t>‹#›</a:t>
            </a:fld>
            <a:endParaRPr lang="fa-IR"/>
          </a:p>
        </p:txBody>
      </p:sp>
    </p:spTree>
    <p:extLst>
      <p:ext uri="{BB962C8B-B14F-4D97-AF65-F5344CB8AC3E}">
        <p14:creationId xmlns:p14="http://schemas.microsoft.com/office/powerpoint/2010/main" val="4123114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AF17-DB3C-44B9-9AA1-0A3D201BA8F4}" type="slidenum">
              <a:rPr lang="en-US" smtClean="0"/>
              <a:t>‹#›</a:t>
            </a:fld>
            <a:endParaRPr lang="en-US"/>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0" name="Picture 19"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75699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22/مه/1</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542696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22/مه/1</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201275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22/مه/1</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3692056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22/مه/1</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05410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22/مه/1</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349614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pPr/>
              <a:t>22/مه/1</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21537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pPr/>
              <a:t>22/مه/1</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2396348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73061993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170191156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Tree>
    <p:extLst>
      <p:ext uri="{BB962C8B-B14F-4D97-AF65-F5344CB8AC3E}">
        <p14:creationId xmlns:p14="http://schemas.microsoft.com/office/powerpoint/2010/main" val="427976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t>5/1/2022</a:t>
            </a:fld>
            <a:endParaRPr lang="en-US"/>
          </a:p>
        </p:txBody>
      </p:sp>
      <p:sp>
        <p:nvSpPr>
          <p:cNvPr id="5" name="Footer Placeholder 4"/>
          <p:cNvSpPr>
            <a:spLocks noGrp="1"/>
          </p:cNvSpPr>
          <p:nvPr>
            <p:ph type="ftr" sz="quarter" idx="11"/>
          </p:nvPr>
        </p:nvSpPr>
        <p:spPr/>
        <p:txBody>
          <a:bodyPr/>
          <a:lstStyle/>
          <a:p>
            <a:r>
              <a:rPr lang="fa-IR" smtClean="0"/>
              <a:t>دفتر سلامت جمعیت، خانواده و مدارس - اداره سلامت میانسالان</a:t>
            </a:r>
            <a:endParaRPr lang="fa-IR" dirty="0"/>
          </a:p>
        </p:txBody>
      </p:sp>
      <p:sp>
        <p:nvSpPr>
          <p:cNvPr id="6" name="Slide Number Placeholder 5"/>
          <p:cNvSpPr>
            <a:spLocks noGrp="1"/>
          </p:cNvSpPr>
          <p:nvPr>
            <p:ph type="sldNum" sz="quarter" idx="12"/>
          </p:nvPr>
        </p:nvSpPr>
        <p:spPr/>
        <p:txBody>
          <a:bodyPr/>
          <a:lstStyle/>
          <a:p>
            <a:fld id="{B202AF17-DB3C-44B9-9AA1-0A3D201BA8F4}" type="slidenum">
              <a:rPr lang="en-US" smtClean="0"/>
              <a:t>‹#›</a:t>
            </a:fld>
            <a:endParaRPr lang="en-US"/>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280631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7457262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30103162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Tree>
    <p:extLst>
      <p:ext uri="{BB962C8B-B14F-4D97-AF65-F5344CB8AC3E}">
        <p14:creationId xmlns:p14="http://schemas.microsoft.com/office/powerpoint/2010/main" val="82065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pPr/>
              <a:t>22/مه/1</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212350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pPr/>
              <a:t>22/مه/1</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919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pPr/>
              <a:t>22/مه/1</a:t>
            </a:fld>
            <a:endParaRPr lang="fa-IR"/>
          </a:p>
        </p:txBody>
      </p:sp>
      <p:sp>
        <p:nvSpPr>
          <p:cNvPr id="8" name="Footer Placeholder 7"/>
          <p:cNvSpPr>
            <a:spLocks noGrp="1"/>
          </p:cNvSpPr>
          <p:nvPr>
            <p:ph type="ftr" sz="quarter" idx="11"/>
          </p:nvPr>
        </p:nvSpPr>
        <p:spPr/>
        <p:txBody>
          <a:bodyPr/>
          <a:lstStyle/>
          <a:p>
            <a:r>
              <a:rPr lang="fa-IR" smtClean="0"/>
              <a:t>معاونت بهداشت</a:t>
            </a:r>
            <a:endParaRPr lang="fa-IR"/>
          </a:p>
        </p:txBody>
      </p:sp>
      <p:sp>
        <p:nvSpPr>
          <p:cNvPr id="9" name="Slide Number Placeholder 8"/>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2081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pPr/>
              <a:t>22/مه/1</a:t>
            </a:fld>
            <a:endParaRPr lang="fa-IR"/>
          </a:p>
        </p:txBody>
      </p:sp>
      <p:sp>
        <p:nvSpPr>
          <p:cNvPr id="4" name="Footer Placeholder 3"/>
          <p:cNvSpPr>
            <a:spLocks noGrp="1"/>
          </p:cNvSpPr>
          <p:nvPr>
            <p:ph type="ftr" sz="quarter" idx="11"/>
          </p:nvPr>
        </p:nvSpPr>
        <p:spPr/>
        <p:txBody>
          <a:bodyPr/>
          <a:lstStyle/>
          <a:p>
            <a:r>
              <a:rPr lang="fa-IR" smtClean="0"/>
              <a:t>معاونت بهداشت</a:t>
            </a:r>
            <a:endParaRPr lang="fa-IR"/>
          </a:p>
        </p:txBody>
      </p:sp>
      <p:sp>
        <p:nvSpPr>
          <p:cNvPr id="5" name="Slide Number Placeholder 4"/>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1085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pPr/>
              <a:t>22/مه/1</a:t>
            </a:fld>
            <a:endParaRPr lang="fa-IR"/>
          </a:p>
        </p:txBody>
      </p:sp>
      <p:sp>
        <p:nvSpPr>
          <p:cNvPr id="3" name="Footer Placeholder 2"/>
          <p:cNvSpPr>
            <a:spLocks noGrp="1"/>
          </p:cNvSpPr>
          <p:nvPr>
            <p:ph type="ftr" sz="quarter" idx="11"/>
          </p:nvPr>
        </p:nvSpPr>
        <p:spPr/>
        <p:txBody>
          <a:bodyPr/>
          <a:lstStyle/>
          <a:p>
            <a:r>
              <a:rPr lang="fa-IR" smtClean="0"/>
              <a:t>معاونت بهداشت</a:t>
            </a:r>
            <a:endParaRPr lang="fa-IR"/>
          </a:p>
        </p:txBody>
      </p:sp>
      <p:sp>
        <p:nvSpPr>
          <p:cNvPr id="4" name="Slide Number Placeholder 3"/>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26571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pPr/>
              <a:t>22/مه/1</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53589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pPr/>
              <a:t>22/مه/1</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69888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pPr/>
              <a:t>22/مه/1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B8445F-1F25-4D3A-AA3F-E9667EDB3D54}" type="slidenum">
              <a:rPr lang="fa-IR" smtClean="0"/>
              <a:pPr/>
              <a:t>‹#›</a:t>
            </a:fld>
            <a:endParaRPr lang="fa-IR"/>
          </a:p>
        </p:txBody>
      </p:sp>
    </p:spTree>
    <p:extLst>
      <p:ext uri="{BB962C8B-B14F-4D97-AF65-F5344CB8AC3E}">
        <p14:creationId xmlns:p14="http://schemas.microsoft.com/office/powerpoint/2010/main" val="43679272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753" r:id="rId17"/>
    <p:sldLayoutId id="2147483754" r:id="rId18"/>
    <p:sldLayoutId id="2147483755" r:id="rId19"/>
    <p:sldLayoutId id="2147483732" r:id="rId20"/>
    <p:sldLayoutId id="2147483733" r:id="rId21"/>
    <p:sldLayoutId id="2147483734" r:id="rId22"/>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595255"/>
            <a:ext cx="9144000" cy="2426033"/>
          </a:xfrm>
        </p:spPr>
        <p:txBody>
          <a:bodyPr/>
          <a:lstStyle/>
          <a:p>
            <a:endParaRPr lang="en-US" dirty="0"/>
          </a:p>
        </p:txBody>
      </p:sp>
      <p:pic>
        <p:nvPicPr>
          <p:cNvPr id="4" name="Picture 4" descr="447870352_83bcc8306c"/>
          <p:cNvPicPr>
            <a:picLocks noChangeAspect="1" noChangeArrowheads="1"/>
          </p:cNvPicPr>
          <p:nvPr/>
        </p:nvPicPr>
        <p:blipFill>
          <a:blip r:embed="rId2" cstate="print"/>
          <a:srcRect/>
          <a:stretch>
            <a:fillRect/>
          </a:stretch>
        </p:blipFill>
        <p:spPr bwMode="auto">
          <a:xfrm>
            <a:off x="0" y="0"/>
            <a:ext cx="12192000" cy="6741368"/>
          </a:xfrm>
          <a:prstGeom prst="rect">
            <a:avLst/>
          </a:prstGeom>
          <a:noFill/>
          <a:ln w="9525">
            <a:noFill/>
            <a:miter lim="800000"/>
            <a:headEnd/>
            <a:tailEnd/>
          </a:ln>
        </p:spPr>
      </p:pic>
    </p:spTree>
    <p:extLst>
      <p:ext uri="{BB962C8B-B14F-4D97-AF65-F5344CB8AC3E}">
        <p14:creationId xmlns:p14="http://schemas.microsoft.com/office/powerpoint/2010/main" val="170522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6358583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40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47328" y="-99392"/>
            <a:ext cx="13248456" cy="6858000"/>
          </a:xfrm>
          <a:prstGeom prst="rect">
            <a:avLst/>
          </a:prstGeom>
        </p:spPr>
      </p:pic>
    </p:spTree>
    <p:extLst>
      <p:ext uri="{BB962C8B-B14F-4D97-AF65-F5344CB8AC3E}">
        <p14:creationId xmlns:p14="http://schemas.microsoft.com/office/powerpoint/2010/main" val="32251942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603"/>
          </a:xfrm>
        </p:spPr>
        <p:txBody>
          <a:bodyPr>
            <a:normAutofit fontScale="90000"/>
          </a:bodyPr>
          <a:lstStyle/>
          <a:p>
            <a:pPr algn="ctr"/>
            <a:r>
              <a:rPr lang="fa-IR" sz="4000" b="1" dirty="0">
                <a:solidFill>
                  <a:srgbClr val="FF0000"/>
                </a:solidFill>
                <a:cs typeface="B Nazanin" panose="00000400000000000000" pitchFamily="2" charset="-78"/>
              </a:rPr>
              <a:t>پنجره جمعیتی </a:t>
            </a:r>
            <a:r>
              <a:rPr lang="fa-IR" sz="4000" b="1" dirty="0" smtClean="0">
                <a:solidFill>
                  <a:srgbClr val="FF0000"/>
                </a:solidFill>
                <a:cs typeface="B Nazanin" panose="00000400000000000000" pitchFamily="2" charset="-78"/>
              </a:rPr>
              <a:t>در جمهوری اسلامی ایران</a:t>
            </a:r>
            <a:endParaRPr lang="en-US" sz="4000" b="1" dirty="0">
              <a:solidFill>
                <a:srgbClr val="FF0000"/>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smtClean="0"/>
              <a:t>1</a:t>
            </a:r>
            <a:endParaRPr lang="fa-IR" dirty="0" smtClean="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2" y="1301858"/>
            <a:ext cx="11593287" cy="523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57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0" y="-30716"/>
            <a:ext cx="13609512" cy="6858000"/>
          </a:xfrm>
          <a:prstGeom prst="rect">
            <a:avLst/>
          </a:prstGeom>
        </p:spPr>
      </p:pic>
    </p:spTree>
    <p:extLst>
      <p:ext uri="{BB962C8B-B14F-4D97-AF65-F5344CB8AC3E}">
        <p14:creationId xmlns:p14="http://schemas.microsoft.com/office/powerpoint/2010/main" val="25210468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0" y="0"/>
            <a:ext cx="13368808" cy="6858000"/>
          </a:xfrm>
          <a:prstGeom prst="rect">
            <a:avLst/>
          </a:prstGeom>
        </p:spPr>
      </p:pic>
    </p:spTree>
    <p:extLst>
      <p:ext uri="{BB962C8B-B14F-4D97-AF65-F5344CB8AC3E}">
        <p14:creationId xmlns:p14="http://schemas.microsoft.com/office/powerpoint/2010/main" val="38957867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168696" y="0"/>
            <a:ext cx="13537504" cy="6858000"/>
          </a:xfrm>
          <a:prstGeom prst="rect">
            <a:avLst/>
          </a:prstGeom>
        </p:spPr>
      </p:pic>
    </p:spTree>
    <p:extLst>
      <p:ext uri="{BB962C8B-B14F-4D97-AF65-F5344CB8AC3E}">
        <p14:creationId xmlns:p14="http://schemas.microsoft.com/office/powerpoint/2010/main" val="4061957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9416" y="1484784"/>
            <a:ext cx="8596668" cy="3880773"/>
          </a:xfrm>
        </p:spPr>
        <p:txBody>
          <a:bodyPr/>
          <a:lstStyle/>
          <a:p>
            <a:pPr marL="0" indent="0" algn="ctr" rtl="1">
              <a:buNone/>
            </a:pPr>
            <a:r>
              <a:rPr lang="fa-IR" sz="2800" dirty="0" smtClean="0"/>
              <a:t>بسم الله الرّحمن الرّحیم </a:t>
            </a:r>
          </a:p>
          <a:p>
            <a:pPr algn="ctr" rtl="1"/>
            <a:endParaRPr lang="fa-IR" dirty="0"/>
          </a:p>
          <a:p>
            <a:pPr algn="ctr" rtl="1"/>
            <a:endParaRPr lang="fa-IR" dirty="0" smtClean="0"/>
          </a:p>
          <a:p>
            <a:pPr marL="0" indent="0" algn="ctr" rtl="1">
              <a:buNone/>
            </a:pPr>
            <a:endParaRPr lang="fa-IR" b="1" dirty="0" smtClean="0"/>
          </a:p>
          <a:p>
            <a:pPr marL="0" indent="0" algn="ctr" rtl="1">
              <a:buNone/>
            </a:pPr>
            <a:r>
              <a:rPr lang="fa-IR" b="1" dirty="0" smtClean="0"/>
              <a:t>گزیده ای از قانون حمایت از خانواده و جوانی جمعیت در یک نگاه </a:t>
            </a:r>
            <a:endParaRPr lang="en-US" b="1" dirty="0"/>
          </a:p>
        </p:txBody>
      </p:sp>
      <p:cxnSp>
        <p:nvCxnSpPr>
          <p:cNvPr id="8" name="Straight Connector 7"/>
          <p:cNvCxnSpPr/>
          <p:nvPr/>
        </p:nvCxnSpPr>
        <p:spPr>
          <a:xfrm flipH="1">
            <a:off x="1559496" y="2636912"/>
            <a:ext cx="763284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5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32657"/>
            <a:ext cx="8596668" cy="5708706"/>
          </a:xfrm>
        </p:spPr>
        <p:txBody>
          <a:bodyPr>
            <a:normAutofit fontScale="92500" lnSpcReduction="10000"/>
          </a:bodyPr>
          <a:lstStyle/>
          <a:p>
            <a:pPr algn="ctr"/>
            <a:endParaRPr lang="fa-IR" dirty="0" smtClean="0"/>
          </a:p>
          <a:p>
            <a:pPr marL="0" indent="0" algn="ctr" rtl="1">
              <a:buNone/>
            </a:pPr>
            <a:r>
              <a:rPr lang="fa-IR" dirty="0" smtClean="0"/>
              <a:t>بسم </a:t>
            </a:r>
            <a:r>
              <a:rPr lang="fa-IR" dirty="0"/>
              <a:t>الله الرحمن </a:t>
            </a:r>
            <a:r>
              <a:rPr lang="fa-IR" dirty="0" smtClean="0"/>
              <a:t>الرحیم</a:t>
            </a:r>
          </a:p>
          <a:p>
            <a:pPr marL="0" indent="0" algn="ctr" rtl="1">
              <a:buNone/>
            </a:pPr>
            <a:endParaRPr lang="fa-IR" dirty="0"/>
          </a:p>
          <a:p>
            <a:pPr marL="0" indent="0" algn="just" rtl="1">
              <a:lnSpc>
                <a:spcPct val="150000"/>
              </a:lnSpc>
              <a:buNone/>
            </a:pPr>
            <a:r>
              <a:rPr lang="fa-IR" dirty="0"/>
              <a:t>"مسئله فرزندآوری و مسئله نسل بسیار مهم است؛ این موضوعی است که بنده بارها در این چند سال اخیر تاکید کرده ام،(ولی) متاسفانه حالا که  انسان نتایج را نگاه می کند، معلوم می شود که خیلی این تاکیدها تاًثیر زیادی نداشته ،اینها احتیاج دارد به قانون،احتیاج دارد به دنبال گیری جدی دستگاه های اجرایی و بایستی به جدّ مسئله فرزندآوری را مهم دانست و از پیری جمعیت ترسید. حالا خارجی ها را کار نداریم، دشمن دشمن است،اما بعضی کج سلیقگی ها را متاسفانه آدم در داخل مشاهده می کند،یک جایی خواندم، که می گویند "آقا! پیری جمعیت اشکالی ندارد! چطور اشکالی ندارد؟ یکی از پر فایده ترین ثروت های یک کشور،جمعیت جوان در یک کشور است که ما بحمدالله از اوایل انقلاب تا امروز برخوردار بوده ایم و اگر بنا باشد بعدا" برخوردار نباشیم ،یقینا" عقب خواهیم ماند</a:t>
            </a:r>
            <a:r>
              <a:rPr lang="fa-IR" dirty="0" smtClean="0"/>
              <a:t>".</a:t>
            </a:r>
          </a:p>
          <a:p>
            <a:pPr marL="0" indent="0" algn="just" rtl="1">
              <a:lnSpc>
                <a:spcPct val="150000"/>
              </a:lnSpc>
              <a:buNone/>
            </a:pPr>
            <a:endParaRPr lang="fa-IR" dirty="0"/>
          </a:p>
          <a:p>
            <a:pPr marL="0" indent="0" algn="ctr" rtl="1">
              <a:buNone/>
            </a:pPr>
            <a:r>
              <a:rPr lang="fa-IR" sz="1400" b="1" dirty="0">
                <a:solidFill>
                  <a:schemeClr val="tx1"/>
                </a:solidFill>
              </a:rPr>
              <a:t>(بیانات رهبر حکیم انقلاب اسلامی،حضرت آیت الله خامنه ای در اولین دیدار با</a:t>
            </a:r>
          </a:p>
          <a:p>
            <a:pPr marL="0" indent="0" algn="ctr" rtl="1">
              <a:buNone/>
            </a:pPr>
            <a:r>
              <a:rPr lang="fa-IR" sz="1400" b="1" dirty="0">
                <a:solidFill>
                  <a:schemeClr val="tx1"/>
                </a:solidFill>
              </a:rPr>
              <a:t>نمایندگان مجلس یازدهم شورای اسلامی،22 تیرماه 1399</a:t>
            </a:r>
            <a:r>
              <a:rPr lang="fa-IR" sz="1400" b="1" dirty="0" smtClean="0">
                <a:solidFill>
                  <a:schemeClr val="tx1"/>
                </a:solidFill>
              </a:rPr>
              <a:t>)</a:t>
            </a:r>
            <a:endParaRPr lang="fa-IR" b="1" dirty="0">
              <a:solidFill>
                <a:schemeClr val="tx1"/>
              </a:solidFill>
            </a:endParaRPr>
          </a:p>
          <a:p>
            <a:pPr algn="just" rtl="1"/>
            <a:endParaRPr lang="en-US" dirty="0">
              <a:solidFill>
                <a:srgbClr val="002060"/>
              </a:solidFill>
            </a:endParaRPr>
          </a:p>
        </p:txBody>
      </p:sp>
    </p:spTree>
    <p:extLst>
      <p:ext uri="{BB962C8B-B14F-4D97-AF65-F5344CB8AC3E}">
        <p14:creationId xmlns:p14="http://schemas.microsoft.com/office/powerpoint/2010/main" val="1609351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58" y="116632"/>
            <a:ext cx="8596668" cy="648072"/>
          </a:xfrm>
        </p:spPr>
        <p:txBody>
          <a:bodyPr>
            <a:normAutofit fontScale="90000"/>
          </a:bodyPr>
          <a:lstStyle/>
          <a:p>
            <a:pPr algn="ctr"/>
            <a:r>
              <a:rPr lang="fa-IR" sz="4000" b="1" dirty="0">
                <a:solidFill>
                  <a:srgbClr val="FF0000"/>
                </a:solidFill>
                <a:cs typeface="B Nazanin" panose="00000400000000000000" pitchFamily="2" charset="-78"/>
              </a:rPr>
              <a:t>تاریخچه طرح </a:t>
            </a:r>
            <a:endParaRPr lang="en-US" sz="4000" b="1" dirty="0">
              <a:cs typeface="B Nazanin" panose="00000400000000000000" pitchFamily="2" charset="-78"/>
            </a:endParaRPr>
          </a:p>
        </p:txBody>
      </p:sp>
      <p:sp>
        <p:nvSpPr>
          <p:cNvPr id="3" name="Text Placeholder 2"/>
          <p:cNvSpPr>
            <a:spLocks noGrp="1"/>
          </p:cNvSpPr>
          <p:nvPr>
            <p:ph type="body" idx="1"/>
          </p:nvPr>
        </p:nvSpPr>
        <p:spPr>
          <a:xfrm>
            <a:off x="677334" y="980728"/>
            <a:ext cx="10315210" cy="5688632"/>
          </a:xfrm>
        </p:spPr>
        <p:txBody>
          <a:bodyPr>
            <a:normAutofit fontScale="32500" lnSpcReduction="20000"/>
          </a:bodyPr>
          <a:lstStyle/>
          <a:p>
            <a:pPr algn="r" rtl="1">
              <a:lnSpc>
                <a:spcPct val="150000"/>
              </a:lnSpc>
            </a:pPr>
            <a:r>
              <a:rPr lang="fa-IR" sz="7400" b="1" dirty="0">
                <a:cs typeface="B Nazanin" panose="00000400000000000000" pitchFamily="2" charset="-78"/>
              </a:rPr>
              <a:t>قانون جوانی جمعیت و حمایت از خانواده مشتمل بر 73 ماده و 81 </a:t>
            </a:r>
            <a:r>
              <a:rPr lang="fa-IR" sz="7400" b="1" dirty="0" smtClean="0">
                <a:cs typeface="B Nazanin" panose="00000400000000000000" pitchFamily="2" charset="-78"/>
              </a:rPr>
              <a:t>تبصره در </a:t>
            </a:r>
            <a:r>
              <a:rPr lang="fa-IR" sz="7400" b="1" dirty="0">
                <a:cs typeface="B Nazanin" panose="00000400000000000000" pitchFamily="2" charset="-78"/>
              </a:rPr>
              <a:t>بهمن ماه 99 به تایید "کمیسیون جوانی جمعیت و حمایت از خانواده "مجلس یازدهم  رسید:</a:t>
            </a:r>
            <a:br>
              <a:rPr lang="fa-IR" sz="7400" b="1" dirty="0">
                <a:cs typeface="B Nazanin" panose="00000400000000000000" pitchFamily="2" charset="-78"/>
              </a:rPr>
            </a:br>
            <a:r>
              <a:rPr lang="fa-IR" sz="7400" b="1" dirty="0" smtClean="0">
                <a:cs typeface="B Nazanin" panose="00000400000000000000" pitchFamily="2" charset="-78"/>
              </a:rPr>
              <a:t>ستاد </a:t>
            </a:r>
            <a:r>
              <a:rPr lang="fa-IR" sz="7400" b="1" dirty="0">
                <a:cs typeface="B Nazanin" panose="00000400000000000000" pitchFamily="2" charset="-78"/>
              </a:rPr>
              <a:t>ملی جمعیت به ریاست رییس جمهور و مرکب از اعضای ذیل تشکیل می گردد:</a:t>
            </a:r>
          </a:p>
          <a:p>
            <a:pPr algn="justLow" rtl="1"/>
            <a:r>
              <a:rPr lang="fa-IR" sz="7400" b="1" dirty="0">
                <a:cs typeface="B Nazanin" panose="00000400000000000000" pitchFamily="2" charset="-78"/>
              </a:rPr>
              <a:t>وزرای کشور- بهداشت،درمان و آموزش پزشکی-</a:t>
            </a:r>
            <a:r>
              <a:rPr lang="en-US" sz="7400" b="1" dirty="0">
                <a:cs typeface="B Nazanin" panose="00000400000000000000" pitchFamily="2" charset="-78"/>
              </a:rPr>
              <a:t> </a:t>
            </a:r>
            <a:r>
              <a:rPr lang="fa-IR" sz="7400" b="1" dirty="0">
                <a:cs typeface="B Nazanin" panose="00000400000000000000" pitchFamily="2" charset="-78"/>
              </a:rPr>
              <a:t>علوم ،تحقیقات و فناوری-</a:t>
            </a:r>
            <a:r>
              <a:rPr lang="en-US" sz="7400" b="1" dirty="0">
                <a:cs typeface="B Nazanin" panose="00000400000000000000" pitchFamily="2" charset="-78"/>
              </a:rPr>
              <a:t> </a:t>
            </a:r>
            <a:r>
              <a:rPr lang="fa-IR" sz="7400" b="1" dirty="0" smtClean="0">
                <a:cs typeface="B Nazanin" panose="00000400000000000000" pitchFamily="2" charset="-78"/>
              </a:rPr>
              <a:t>ورزش وجوانان</a:t>
            </a:r>
          </a:p>
          <a:p>
            <a:pPr algn="justLow" rtl="1"/>
            <a:r>
              <a:rPr lang="fa-IR" sz="7400" b="1" dirty="0" smtClean="0">
                <a:cs typeface="B Nazanin" panose="00000400000000000000" pitchFamily="2" charset="-78"/>
              </a:rPr>
              <a:t>راه </a:t>
            </a:r>
            <a:r>
              <a:rPr lang="fa-IR" sz="7400" b="1" dirty="0">
                <a:cs typeface="B Nazanin" panose="00000400000000000000" pitchFamily="2" charset="-78"/>
              </a:rPr>
              <a:t>و شهرسازی-</a:t>
            </a:r>
            <a:r>
              <a:rPr lang="en-US" sz="7400" b="1" dirty="0">
                <a:cs typeface="B Nazanin" panose="00000400000000000000" pitchFamily="2" charset="-78"/>
              </a:rPr>
              <a:t> </a:t>
            </a:r>
            <a:r>
              <a:rPr lang="fa-IR" sz="7400" b="1" dirty="0">
                <a:cs typeface="B Nazanin" panose="00000400000000000000" pitchFamily="2" charset="-78"/>
              </a:rPr>
              <a:t>تعاون</a:t>
            </a:r>
            <a:r>
              <a:rPr lang="en-US" sz="7400" b="1" dirty="0">
                <a:cs typeface="B Nazanin" panose="00000400000000000000" pitchFamily="2" charset="-78"/>
              </a:rPr>
              <a:t> </a:t>
            </a:r>
            <a:r>
              <a:rPr lang="fa-IR" sz="7400" b="1" dirty="0">
                <a:cs typeface="B Nazanin" panose="00000400000000000000" pitchFamily="2" charset="-78"/>
              </a:rPr>
              <a:t>،کار و رفاه اجتماعی-اطلاعات- امور اقتصادی </a:t>
            </a:r>
            <a:r>
              <a:rPr lang="fa-IR" sz="7400" b="1" dirty="0" smtClean="0">
                <a:cs typeface="B Nazanin" panose="00000400000000000000" pitchFamily="2" charset="-78"/>
              </a:rPr>
              <a:t>ودارایی -فرهنگ </a:t>
            </a:r>
            <a:r>
              <a:rPr lang="fa-IR" sz="7400" b="1" dirty="0">
                <a:cs typeface="B Nazanin" panose="00000400000000000000" pitchFamily="2" charset="-78"/>
              </a:rPr>
              <a:t>و </a:t>
            </a:r>
            <a:r>
              <a:rPr lang="fa-IR" sz="7400" b="1" dirty="0" smtClean="0">
                <a:cs typeface="B Nazanin" panose="00000400000000000000" pitchFamily="2" charset="-78"/>
              </a:rPr>
              <a:t>ارشاد</a:t>
            </a:r>
          </a:p>
          <a:p>
            <a:pPr algn="justLow" rtl="1"/>
            <a:r>
              <a:rPr lang="fa-IR" sz="7400" b="1" dirty="0" smtClean="0">
                <a:cs typeface="B Nazanin" panose="00000400000000000000" pitchFamily="2" charset="-78"/>
              </a:rPr>
              <a:t> </a:t>
            </a:r>
            <a:r>
              <a:rPr lang="fa-IR" sz="7400" b="1" dirty="0">
                <a:cs typeface="B Nazanin" panose="00000400000000000000" pitchFamily="2" charset="-78"/>
              </a:rPr>
              <a:t>اسلامی-آموزش و پرورش - ارتباطات و فناوری </a:t>
            </a:r>
            <a:r>
              <a:rPr lang="fa-IR" sz="7400" b="1" dirty="0" smtClean="0">
                <a:cs typeface="B Nazanin" panose="00000400000000000000" pitchFamily="2" charset="-78"/>
              </a:rPr>
              <a:t>اطلاعات-</a:t>
            </a:r>
          </a:p>
          <a:p>
            <a:pPr algn="justLow" rtl="1"/>
            <a:r>
              <a:rPr lang="fa-IR" sz="7400" b="1" dirty="0" smtClean="0">
                <a:cs typeface="B Nazanin" panose="00000400000000000000" pitchFamily="2" charset="-78"/>
              </a:rPr>
              <a:t>روسای سازمان های صدا و </a:t>
            </a:r>
            <a:r>
              <a:rPr lang="fa-IR" sz="7400" b="1" dirty="0">
                <a:cs typeface="B Nazanin" panose="00000400000000000000" pitchFamily="2" charset="-78"/>
              </a:rPr>
              <a:t>سیمای جمهوری اسلامی </a:t>
            </a:r>
            <a:r>
              <a:rPr lang="fa-IR" sz="7400" b="1" dirty="0" smtClean="0">
                <a:cs typeface="B Nazanin" panose="00000400000000000000" pitchFamily="2" charset="-78"/>
              </a:rPr>
              <a:t>ایران-برنامه </a:t>
            </a:r>
            <a:r>
              <a:rPr lang="fa-IR" sz="7400" b="1" dirty="0">
                <a:cs typeface="B Nazanin" panose="00000400000000000000" pitchFamily="2" charset="-78"/>
              </a:rPr>
              <a:t>و بودجه </a:t>
            </a:r>
            <a:r>
              <a:rPr lang="fa-IR" sz="7400" b="1" dirty="0" smtClean="0">
                <a:cs typeface="B Nazanin" panose="00000400000000000000" pitchFamily="2" charset="-78"/>
              </a:rPr>
              <a:t>کشور- تبلیغات</a:t>
            </a:r>
          </a:p>
          <a:p>
            <a:pPr algn="justLow" rtl="1"/>
            <a:r>
              <a:rPr lang="fa-IR" sz="7400" b="1" dirty="0" smtClean="0">
                <a:cs typeface="B Nazanin" panose="00000400000000000000" pitchFamily="2" charset="-78"/>
              </a:rPr>
              <a:t> </a:t>
            </a:r>
            <a:r>
              <a:rPr lang="fa-IR" sz="7400" b="1" dirty="0">
                <a:cs typeface="B Nazanin" panose="00000400000000000000" pitchFamily="2" charset="-78"/>
              </a:rPr>
              <a:t>اسلامی،پزشکی قانونی </a:t>
            </a:r>
            <a:r>
              <a:rPr lang="fa-IR" sz="7400" b="1" dirty="0" smtClean="0">
                <a:cs typeface="B Nazanin" panose="00000400000000000000" pitchFamily="2" charset="-78"/>
              </a:rPr>
              <a:t>کشور-معاون </a:t>
            </a:r>
            <a:r>
              <a:rPr lang="fa-IR" sz="7400" b="1" dirty="0">
                <a:cs typeface="B Nazanin" panose="00000400000000000000" pitchFamily="2" charset="-78"/>
              </a:rPr>
              <a:t>زنان و خانواده ریاست جمهوری -مدیر حوزه </a:t>
            </a:r>
            <a:r>
              <a:rPr lang="fa-IR" sz="7400" b="1" dirty="0" smtClean="0">
                <a:cs typeface="B Nazanin" panose="00000400000000000000" pitchFamily="2" charset="-78"/>
              </a:rPr>
              <a:t>های علمیه-</a:t>
            </a:r>
          </a:p>
          <a:p>
            <a:pPr algn="justLow" rtl="1"/>
            <a:r>
              <a:rPr lang="fa-IR" sz="7400" b="1" dirty="0" smtClean="0">
                <a:cs typeface="B Nazanin" panose="00000400000000000000" pitchFamily="2" charset="-78"/>
              </a:rPr>
              <a:t>دادستان </a:t>
            </a:r>
            <a:r>
              <a:rPr lang="fa-IR" sz="7400" b="1" dirty="0">
                <a:cs typeface="B Nazanin" panose="00000400000000000000" pitchFamily="2" charset="-78"/>
              </a:rPr>
              <a:t>کل کشور-رییس </a:t>
            </a:r>
            <a:r>
              <a:rPr lang="fa-IR" sz="7400" b="1" dirty="0" smtClean="0">
                <a:cs typeface="B Nazanin" panose="00000400000000000000" pitchFamily="2" charset="-78"/>
              </a:rPr>
              <a:t>شورای فرهنگی </a:t>
            </a:r>
            <a:r>
              <a:rPr lang="fa-IR" sz="7400" b="1" dirty="0">
                <a:cs typeface="B Nazanin" panose="00000400000000000000" pitchFamily="2" charset="-78"/>
              </a:rPr>
              <a:t>– اجتماعی زنان و خانواده </a:t>
            </a:r>
            <a:r>
              <a:rPr lang="fa-IR" sz="7400" b="1" dirty="0" smtClean="0">
                <a:cs typeface="B Nazanin" panose="00000400000000000000" pitchFamily="2" charset="-78"/>
              </a:rPr>
              <a:t>شورایعالی </a:t>
            </a:r>
            <a:r>
              <a:rPr lang="fa-IR" sz="7400" b="1" dirty="0">
                <a:cs typeface="B Nazanin" panose="00000400000000000000" pitchFamily="2" charset="-78"/>
              </a:rPr>
              <a:t>انقلاب </a:t>
            </a:r>
            <a:r>
              <a:rPr lang="fa-IR" sz="7400" b="1" dirty="0" smtClean="0">
                <a:cs typeface="B Nazanin" panose="00000400000000000000" pitchFamily="2" charset="-78"/>
              </a:rPr>
              <a:t>فرهنگی</a:t>
            </a:r>
          </a:p>
          <a:p>
            <a:pPr algn="justLow" rtl="1"/>
            <a:r>
              <a:rPr lang="fa-IR" sz="7400" b="1" dirty="0" smtClean="0">
                <a:cs typeface="B Nazanin" panose="00000400000000000000" pitchFamily="2" charset="-78"/>
              </a:rPr>
              <a:t> </a:t>
            </a:r>
            <a:r>
              <a:rPr lang="fa-IR" sz="7400" b="1" dirty="0">
                <a:cs typeface="B Nazanin" panose="00000400000000000000" pitchFamily="2" charset="-78"/>
              </a:rPr>
              <a:t>- دو </a:t>
            </a:r>
            <a:r>
              <a:rPr lang="fa-IR" sz="7400" b="1" dirty="0" smtClean="0">
                <a:cs typeface="B Nazanin" panose="00000400000000000000" pitchFamily="2" charset="-78"/>
              </a:rPr>
              <a:t>نفر </a:t>
            </a:r>
            <a:r>
              <a:rPr lang="fa-IR" sz="7400" b="1" dirty="0">
                <a:cs typeface="B Nazanin" panose="00000400000000000000" pitchFamily="2" charset="-78"/>
              </a:rPr>
              <a:t>نماینده مجلس شورای </a:t>
            </a:r>
            <a:r>
              <a:rPr lang="fa-IR" sz="7400" b="1" dirty="0" smtClean="0">
                <a:cs typeface="B Nazanin" panose="00000400000000000000" pitchFamily="2" charset="-78"/>
              </a:rPr>
              <a:t>اسلامی </a:t>
            </a:r>
            <a:r>
              <a:rPr lang="fa-IR" sz="7400" b="1" dirty="0">
                <a:cs typeface="B Nazanin" panose="00000400000000000000" pitchFamily="2" charset="-78"/>
              </a:rPr>
              <a:t>به عنوان ناظر -رییس ستاد کل نیروهای مسلح </a:t>
            </a:r>
            <a:r>
              <a:rPr lang="fa-IR" sz="7400" b="1" dirty="0" smtClean="0">
                <a:cs typeface="B Nazanin" panose="00000400000000000000" pitchFamily="2" charset="-78"/>
              </a:rPr>
              <a:t>–رییس</a:t>
            </a:r>
          </a:p>
          <a:p>
            <a:pPr algn="justLow" rtl="1"/>
            <a:r>
              <a:rPr lang="fa-IR" sz="7400" b="1" dirty="0" smtClean="0">
                <a:cs typeface="B Nazanin" panose="00000400000000000000" pitchFamily="2" charset="-78"/>
              </a:rPr>
              <a:t>  سازمان بسیج </a:t>
            </a:r>
            <a:r>
              <a:rPr lang="fa-IR" sz="7400" b="1" dirty="0">
                <a:cs typeface="B Nazanin" panose="00000400000000000000" pitchFamily="2" charset="-78"/>
              </a:rPr>
              <a:t>مستضعفین </a:t>
            </a:r>
            <a:endParaRPr lang="fa-IR" sz="7400" b="1" dirty="0" smtClean="0">
              <a:cs typeface="B Nazanin" panose="00000400000000000000" pitchFamily="2" charset="-78"/>
            </a:endParaRPr>
          </a:p>
          <a:p>
            <a:pPr algn="justLow" rtl="1"/>
            <a:endParaRPr lang="fa-IR" sz="4400" b="1" dirty="0" smtClean="0">
              <a:cs typeface="B Nazanin" panose="00000400000000000000" pitchFamily="2" charset="-78"/>
            </a:endParaRPr>
          </a:p>
          <a:p>
            <a:pPr algn="justLow" rtl="1"/>
            <a:r>
              <a:rPr lang="fa-IR" sz="4400" b="1" dirty="0" smtClean="0">
                <a:cs typeface="B Nazanin" panose="00000400000000000000" pitchFamily="2" charset="-78"/>
              </a:rPr>
              <a:t> </a:t>
            </a:r>
            <a:endParaRPr lang="en-US" sz="2200" b="1" dirty="0">
              <a:cs typeface="B Nazanin" panose="00000400000000000000" pitchFamily="2" charset="-78"/>
            </a:endParaRPr>
          </a:p>
          <a:p>
            <a:endParaRPr lang="en-US" dirty="0"/>
          </a:p>
        </p:txBody>
      </p:sp>
    </p:spTree>
    <p:extLst>
      <p:ext uri="{BB962C8B-B14F-4D97-AF65-F5344CB8AC3E}">
        <p14:creationId xmlns:p14="http://schemas.microsoft.com/office/powerpoint/2010/main" val="1452098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947192"/>
          </a:xfrm>
        </p:spPr>
        <p:txBody>
          <a:bodyPr/>
          <a:lstStyle/>
          <a:p>
            <a:pPr algn="ctr"/>
            <a:r>
              <a:rPr lang="fa-IR" dirty="0">
                <a:solidFill>
                  <a:srgbClr val="FF0000"/>
                </a:solidFill>
                <a:cs typeface="2  Mitra_1 (MRT)" panose="00000700000000000000" pitchFamily="2" charset="-78"/>
              </a:rPr>
              <a:t>وظایف ستاد ملی جمعیت</a:t>
            </a:r>
            <a:endParaRPr lang="en-US" dirty="0"/>
          </a:p>
        </p:txBody>
      </p:sp>
      <p:sp>
        <p:nvSpPr>
          <p:cNvPr id="3" name="Text Placeholder 2"/>
          <p:cNvSpPr>
            <a:spLocks noGrp="1"/>
          </p:cNvSpPr>
          <p:nvPr>
            <p:ph type="body" idx="1"/>
          </p:nvPr>
        </p:nvSpPr>
        <p:spPr>
          <a:xfrm>
            <a:off x="677334" y="1628800"/>
            <a:ext cx="9091073" cy="4680520"/>
          </a:xfrm>
        </p:spPr>
        <p:txBody>
          <a:bodyPr>
            <a:normAutofit fontScale="92500" lnSpcReduction="10000"/>
          </a:bodyPr>
          <a:lstStyle/>
          <a:p>
            <a:pPr algn="just" rtl="1"/>
            <a:r>
              <a:rPr lang="fa-IR" sz="2400" dirty="0" smtClean="0">
                <a:cs typeface="B Nazanin" panose="00000400000000000000" pitchFamily="2" charset="-78"/>
              </a:rPr>
              <a:t>-</a:t>
            </a:r>
            <a:r>
              <a:rPr lang="fa-IR" sz="2800" b="1" dirty="0" smtClean="0">
                <a:cs typeface="B Nazanin" panose="00000400000000000000" pitchFamily="2" charset="-78"/>
              </a:rPr>
              <a:t>تهیه </a:t>
            </a:r>
            <a:r>
              <a:rPr lang="fa-IR" sz="2800" b="1" dirty="0">
                <a:cs typeface="B Nazanin" panose="00000400000000000000" pitchFamily="2" charset="-78"/>
              </a:rPr>
              <a:t>برنامه عمل متناظر این قانون با تقسیم کار ملی</a:t>
            </a:r>
          </a:p>
          <a:p>
            <a:pPr algn="just" rtl="1"/>
            <a:r>
              <a:rPr lang="fa-IR" sz="2800" b="1" dirty="0">
                <a:cs typeface="B Nazanin" panose="00000400000000000000" pitchFamily="2" charset="-78"/>
              </a:rPr>
              <a:t>-تعیین نقش و ایجاد هماهنگی و هم افزایی بین وزارتخانه ها،سازمان </a:t>
            </a:r>
            <a:r>
              <a:rPr lang="fa-IR" sz="2800" b="1" dirty="0" smtClean="0">
                <a:cs typeface="B Nazanin" panose="00000400000000000000" pitchFamily="2" charset="-78"/>
              </a:rPr>
              <a:t>ها،نهادها </a:t>
            </a:r>
            <a:r>
              <a:rPr lang="fa-IR" sz="2800" b="1" dirty="0">
                <a:cs typeface="B Nazanin" panose="00000400000000000000" pitchFamily="2" charset="-78"/>
              </a:rPr>
              <a:t>و مجموعه های مرتبط با موضوع جوانی جمعیت و خانواده و نظارت بر نقش های تعیین شده</a:t>
            </a:r>
          </a:p>
          <a:p>
            <a:pPr algn="just" rtl="1"/>
            <a:r>
              <a:rPr lang="fa-IR" sz="2800" b="1" dirty="0">
                <a:cs typeface="B Nazanin" panose="00000400000000000000" pitchFamily="2" charset="-78"/>
              </a:rPr>
              <a:t>-پیشنهاد اعتبار دستگاه های مرتبط با این قانون در بودجه سنواتی به سازمان برنامه و بودجه کشور</a:t>
            </a:r>
          </a:p>
          <a:p>
            <a:pPr algn="just" rtl="1"/>
            <a:r>
              <a:rPr lang="fa-IR" sz="2800" b="1" dirty="0">
                <a:cs typeface="B Nazanin" panose="00000400000000000000" pitchFamily="2" charset="-78"/>
              </a:rPr>
              <a:t>-دریافت گزارش سالانه عملکرد و ارزیابی فعالیت های صورت گرفته در ارتباط با بودجه های اختصاص یافته در موضوع جمعیت و فرزندآوری</a:t>
            </a:r>
          </a:p>
          <a:p>
            <a:pPr algn="just" rtl="1"/>
            <a:r>
              <a:rPr lang="fa-IR" sz="2800" b="1" dirty="0">
                <a:cs typeface="B Nazanin" panose="00000400000000000000" pitchFamily="2" charset="-78"/>
              </a:rPr>
              <a:t>-تدوین و ابلاغ دستورالعمل های ارزیابی عملکرد دستگاه ها نسبت به اجرای این قانون</a:t>
            </a:r>
          </a:p>
          <a:p>
            <a:pPr algn="just" rtl="1"/>
            <a:r>
              <a:rPr lang="fa-IR" sz="2800" b="1" dirty="0">
                <a:cs typeface="B Nazanin" panose="00000400000000000000" pitchFamily="2" charset="-78"/>
              </a:rPr>
              <a:t>-نظارت بر طرح ها،برنامه ها و عملکرد ناظر بر اعتبارات مرتبط با این قانون</a:t>
            </a:r>
          </a:p>
          <a:p>
            <a:endParaRPr lang="en-US" dirty="0"/>
          </a:p>
        </p:txBody>
      </p:sp>
    </p:spTree>
    <p:extLst>
      <p:ext uri="{BB962C8B-B14F-4D97-AF65-F5344CB8AC3E}">
        <p14:creationId xmlns:p14="http://schemas.microsoft.com/office/powerpoint/2010/main" val="403384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7408" y="1772816"/>
            <a:ext cx="11090448" cy="2531938"/>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rtl="1">
              <a:lnSpc>
                <a:spcPct val="150000"/>
              </a:lnSpc>
              <a:buFont typeface="Tw Cen MT" panose="020B0602020104020603" pitchFamily="34" charset="0"/>
              <a:buNone/>
            </a:pPr>
            <a:r>
              <a:rPr lang="fa-IR" sz="4400" smtClean="0">
                <a:cs typeface="B Nazanin" panose="00000400000000000000" pitchFamily="2" charset="-78"/>
              </a:rPr>
              <a:t> </a:t>
            </a:r>
            <a:r>
              <a:rPr lang="fa-IR" sz="4400" smtClean="0">
                <a:solidFill>
                  <a:srgbClr val="00B050"/>
                </a:solidFill>
                <a:cs typeface="B Nazanin" panose="00000400000000000000" pitchFamily="2" charset="-78"/>
              </a:rPr>
              <a:t>تَنَاكَحُوا تَنَاسَلُوا تَكْثُرُوا فَإِنِّي أُبَاهِي بِكُمُ اَلْأُمَمَ يَوْمَ اَلْقِيَامَةِ</a:t>
            </a:r>
            <a:br>
              <a:rPr lang="fa-IR" sz="4400" smtClean="0">
                <a:solidFill>
                  <a:srgbClr val="00B050"/>
                </a:solidFill>
                <a:cs typeface="B Nazanin" panose="00000400000000000000" pitchFamily="2" charset="-78"/>
              </a:rPr>
            </a:br>
            <a:r>
              <a:rPr lang="fa-IR" sz="4000" smtClean="0">
                <a:solidFill>
                  <a:srgbClr val="0070C0"/>
                </a:solidFill>
                <a:cs typeface="B Nazanin" panose="00000400000000000000" pitchFamily="2" charset="-78"/>
              </a:rPr>
              <a:t>نكاح كنيد تا بسيار شويد، من فخر مي كنم بشما امّتها در روز قيامت</a:t>
            </a:r>
          </a:p>
          <a:p>
            <a:pPr marL="0" indent="0">
              <a:lnSpc>
                <a:spcPct val="150000"/>
              </a:lnSpc>
              <a:buFont typeface="Tw Cen MT" panose="020B0602020104020603" pitchFamily="34" charset="0"/>
              <a:buNone/>
            </a:pPr>
            <a:r>
              <a:rPr lang="fa-IR" sz="3600" smtClean="0">
                <a:solidFill>
                  <a:srgbClr val="FF0000"/>
                </a:solidFill>
                <a:cs typeface="B Nazanin" panose="00000400000000000000" pitchFamily="2" charset="-78"/>
              </a:rPr>
              <a:t>رسول گرامی اسلام</a:t>
            </a:r>
            <a:endParaRPr lang="en-US" sz="36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735857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587152"/>
          </a:xfrm>
        </p:spPr>
        <p:txBody>
          <a:bodyPr>
            <a:normAutofit fontScale="90000"/>
          </a:bodyPr>
          <a:lstStyle/>
          <a:p>
            <a:pPr algn="ctr"/>
            <a:r>
              <a:rPr lang="fa-IR" sz="4000" dirty="0">
                <a:solidFill>
                  <a:srgbClr val="FF0000"/>
                </a:solidFill>
                <a:cs typeface="2  Mitra_1 (MRT)" panose="00000700000000000000" pitchFamily="2" charset="-78"/>
              </a:rPr>
              <a:t>ادامه وظایف ستاد ملی جمعیت</a:t>
            </a:r>
            <a:endParaRPr lang="en-US" sz="4000" dirty="0"/>
          </a:p>
        </p:txBody>
      </p:sp>
      <p:sp>
        <p:nvSpPr>
          <p:cNvPr id="3" name="Text Placeholder 2"/>
          <p:cNvSpPr>
            <a:spLocks noGrp="1"/>
          </p:cNvSpPr>
          <p:nvPr>
            <p:ph type="body" idx="1"/>
          </p:nvPr>
        </p:nvSpPr>
        <p:spPr>
          <a:xfrm>
            <a:off x="335360" y="1484784"/>
            <a:ext cx="9577063" cy="4896544"/>
          </a:xfrm>
        </p:spPr>
        <p:txBody>
          <a:bodyPr>
            <a:normAutofit lnSpcReduction="10000"/>
          </a:bodyPr>
          <a:lstStyle/>
          <a:p>
            <a:pPr algn="just" rtl="1"/>
            <a:r>
              <a:rPr lang="fa-IR" sz="2400" dirty="0" smtClean="0">
                <a:cs typeface="2  Mitra_1 (MRT)" panose="00000700000000000000" pitchFamily="2" charset="-78"/>
              </a:rPr>
              <a:t>-</a:t>
            </a:r>
            <a:r>
              <a:rPr lang="fa-IR" sz="2400" b="1" dirty="0" smtClean="0">
                <a:cs typeface="B Nazanin" panose="00000400000000000000" pitchFamily="2" charset="-78"/>
              </a:rPr>
              <a:t>تدوین </a:t>
            </a:r>
            <a:r>
              <a:rPr lang="fa-IR" sz="2400" b="1" dirty="0">
                <a:cs typeface="B Nazanin" panose="00000400000000000000" pitchFamily="2" charset="-78"/>
              </a:rPr>
              <a:t>شاخص های ارزیابی و سنجش اقدامات اثربخش بر رشد ازدواج و فرزند آوری به تفکیک بخش های خانواده، رسانه، سازمان های مردم نهاد، دستگاه های اجرایی، </a:t>
            </a:r>
            <a:r>
              <a:rPr lang="fa-IR" sz="2400" b="1" dirty="0" smtClean="0">
                <a:cs typeface="B Nazanin" panose="00000400000000000000" pitchFamily="2" charset="-78"/>
              </a:rPr>
              <a:t>شرکت ها </a:t>
            </a:r>
            <a:r>
              <a:rPr lang="fa-IR" sz="2400" b="1" dirty="0">
                <a:cs typeface="B Nazanin" panose="00000400000000000000" pitchFamily="2" charset="-78"/>
              </a:rPr>
              <a:t>و موسسات خصوصی، مدیران، نخبگان</a:t>
            </a:r>
          </a:p>
          <a:p>
            <a:pPr algn="just" rtl="1"/>
            <a:r>
              <a:rPr lang="fa-IR" sz="2400" b="1" dirty="0">
                <a:cs typeface="B Nazanin" panose="00000400000000000000" pitchFamily="2" charset="-78"/>
              </a:rPr>
              <a:t>-دریافت گزارش نهادهای ذیربط مبنی بر اثربخشی اقدامات آنها بررشد ازدواج و فرزندآوری در جامه مخاطب</a:t>
            </a:r>
          </a:p>
          <a:p>
            <a:pPr algn="just" rtl="1"/>
            <a:r>
              <a:rPr lang="fa-IR" sz="2400" b="1" dirty="0">
                <a:cs typeface="B Nazanin" panose="00000400000000000000" pitchFamily="2" charset="-78"/>
              </a:rPr>
              <a:t>-اهدای سالانه «جایزه ملی جوانی جمعیت»</a:t>
            </a:r>
          </a:p>
          <a:p>
            <a:pPr algn="just" rtl="1"/>
            <a:r>
              <a:rPr lang="fa-IR" sz="2400" b="1" dirty="0">
                <a:cs typeface="B Nazanin" panose="00000400000000000000" pitchFamily="2" charset="-78"/>
              </a:rPr>
              <a:t>-پایش زمانی و مکانی مستمرتغییرات جمعیتی در سطح ملی</a:t>
            </a:r>
            <a:r>
              <a:rPr lang="fa-IR" sz="2400" b="1" dirty="0" smtClean="0">
                <a:cs typeface="B Nazanin" panose="00000400000000000000" pitchFamily="2" charset="-78"/>
              </a:rPr>
              <a:t>، استانی </a:t>
            </a:r>
            <a:r>
              <a:rPr lang="fa-IR" sz="2400" b="1" dirty="0">
                <a:cs typeface="B Nazanin" panose="00000400000000000000" pitchFamily="2" charset="-78"/>
              </a:rPr>
              <a:t>و شهرستانی با مشارکت مرکز آمار ایران</a:t>
            </a:r>
          </a:p>
          <a:p>
            <a:pPr algn="just" rtl="1"/>
            <a:r>
              <a:rPr lang="fa-IR" sz="2400" b="1" dirty="0">
                <a:cs typeface="B Nazanin" panose="00000400000000000000" pitchFamily="2" charset="-78"/>
              </a:rPr>
              <a:t>-پایش جامع وضعیت سقط جنین در کشور بر اساس جمع بندی گزارش های دستگاه های ذی ربط  و پژوهش های مرتبط </a:t>
            </a:r>
          </a:p>
          <a:p>
            <a:pPr algn="just" rtl="1"/>
            <a:r>
              <a:rPr lang="fa-IR" sz="2400" b="1" dirty="0">
                <a:cs typeface="B Nazanin" panose="00000400000000000000" pitchFamily="2" charset="-78"/>
              </a:rPr>
              <a:t>-ارائه گزارش های عملکرد شش ماهه ستاد و دستگاه های مرتبط در رابطه با رشد ازدواج و فرزندآوری به شورای عالی انقلاب فرهنگی و مجلس شورای اسلامی </a:t>
            </a:r>
            <a:endParaRPr lang="en-US" sz="2400" b="1" dirty="0">
              <a:cs typeface="B Nazanin" panose="00000400000000000000" pitchFamily="2" charset="-78"/>
            </a:endParaRPr>
          </a:p>
          <a:p>
            <a:endParaRPr lang="en-US" dirty="0"/>
          </a:p>
        </p:txBody>
      </p:sp>
    </p:spTree>
    <p:extLst>
      <p:ext uri="{BB962C8B-B14F-4D97-AF65-F5344CB8AC3E}">
        <p14:creationId xmlns:p14="http://schemas.microsoft.com/office/powerpoint/2010/main" val="41551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596668" cy="803176"/>
          </a:xfrm>
        </p:spPr>
        <p:txBody>
          <a:bodyPr>
            <a:normAutofit fontScale="90000"/>
          </a:bodyPr>
          <a:lstStyle/>
          <a:p>
            <a:pPr algn="ctr"/>
            <a:r>
              <a:rPr lang="fa-IR" sz="3200" dirty="0">
                <a:solidFill>
                  <a:srgbClr val="FF0000"/>
                </a:solidFill>
                <a:latin typeface="+mn-lt"/>
                <a:ea typeface="+mn-ea"/>
                <a:cs typeface="2  Mitra_1 (MRT)" panose="00000700000000000000" pitchFamily="2" charset="-78"/>
              </a:rPr>
              <a:t>شرح وظایف مستقیم معاونت </a:t>
            </a:r>
            <a:r>
              <a:rPr lang="fa-IR" sz="3200" dirty="0" smtClean="0">
                <a:solidFill>
                  <a:srgbClr val="FF0000"/>
                </a:solidFill>
                <a:latin typeface="+mn-lt"/>
                <a:ea typeface="+mn-ea"/>
                <a:cs typeface="2  Mitra_1 (MRT)" panose="00000700000000000000" pitchFamily="2" charset="-78"/>
              </a:rPr>
              <a:t>بهداشتی وزارت متبوع</a:t>
            </a:r>
            <a:endParaRPr lang="en-US" sz="3200" dirty="0">
              <a:solidFill>
                <a:srgbClr val="FF0000"/>
              </a:solidFill>
              <a:latin typeface="+mn-lt"/>
              <a:ea typeface="+mn-ea"/>
              <a:cs typeface="2  Mitra_1 (MRT)" panose="00000700000000000000" pitchFamily="2" charset="-78"/>
            </a:endParaRPr>
          </a:p>
        </p:txBody>
      </p:sp>
      <p:sp>
        <p:nvSpPr>
          <p:cNvPr id="3" name="Text Placeholder 2"/>
          <p:cNvSpPr>
            <a:spLocks noGrp="1"/>
          </p:cNvSpPr>
          <p:nvPr>
            <p:ph type="body" idx="1"/>
          </p:nvPr>
        </p:nvSpPr>
        <p:spPr>
          <a:xfrm>
            <a:off x="335361" y="919808"/>
            <a:ext cx="10225136" cy="5245496"/>
          </a:xfrm>
        </p:spPr>
        <p:txBody>
          <a:bodyPr>
            <a:normAutofit fontScale="92500" lnSpcReduction="10000"/>
          </a:bodyPr>
          <a:lstStyle/>
          <a:p>
            <a:pPr algn="r">
              <a:lnSpc>
                <a:spcPct val="150000"/>
              </a:lnSpc>
            </a:pPr>
            <a:r>
              <a:rPr lang="fa-IR" sz="2400" b="1" dirty="0" smtClean="0">
                <a:solidFill>
                  <a:schemeClr val="tx1"/>
                </a:solidFill>
                <a:cs typeface="B Nazanin" panose="00000400000000000000" pitchFamily="2" charset="-78"/>
              </a:rPr>
              <a:t>ماده22: رعایت شاخص کیفیت مهد کودک دستگاهها به عنوان یکی ازشاخص های ارزیابی دستگاه</a:t>
            </a:r>
          </a:p>
          <a:p>
            <a:pPr algn="r">
              <a:lnSpc>
                <a:spcPct val="150000"/>
              </a:lnSpc>
            </a:pPr>
            <a:r>
              <a:rPr lang="fa-IR" sz="2400" b="1" dirty="0" smtClean="0">
                <a:solidFill>
                  <a:schemeClr val="tx1"/>
                </a:solidFill>
                <a:cs typeface="B Nazanin" panose="00000400000000000000" pitchFamily="2" charset="-78"/>
              </a:rPr>
              <a:t>ماده 28: تغییر نمادها و تصاویر با موضوع حمایت ازمادران و تعدد فرزندان و درج مناسب بر کالاها،مطبوعات و محصولات فرهنگی و تولید فیلم ، سریال، تبلیغات بازرگانی، برگزاری جشنواره و نمایشگاه ازدواج آسان و فرزندآوری و عوارض پیشگیری و سقط جنین</a:t>
            </a:r>
            <a:endParaRPr lang="en-US" sz="2400" b="1" dirty="0" smtClean="0">
              <a:solidFill>
                <a:schemeClr val="tx1"/>
              </a:solidFill>
              <a:cs typeface="B Nazanin" panose="00000400000000000000" pitchFamily="2" charset="-78"/>
            </a:endParaRPr>
          </a:p>
          <a:p>
            <a:pPr algn="r">
              <a:lnSpc>
                <a:spcPct val="150000"/>
              </a:lnSpc>
            </a:pPr>
            <a:r>
              <a:rPr lang="fa-IR" sz="2400" b="1" dirty="0" smtClean="0">
                <a:solidFill>
                  <a:schemeClr val="tx1"/>
                </a:solidFill>
                <a:cs typeface="B Nazanin" panose="00000400000000000000" pitchFamily="2" charset="-78"/>
              </a:rPr>
              <a:t>ماده 35: ترویج وآگاهی بخشی نسبت به وجوه مثبت ازدواج به هنگام نیاز،آموزش مهارت های دوران ازدواج،فرزنداوری ،آثارمنفی کم فرزندی درخانواده و کاهش رشد جمعیت درجامعه،حرمت سقط جنین ،نهادینه کردن هنجارهای صیانت ازتحکیم خانواده ، ایفای نقش های خانوادگی و مقابله با محتوای سیاست های جمعیتی</a:t>
            </a:r>
          </a:p>
          <a:p>
            <a:pPr algn="r">
              <a:lnSpc>
                <a:spcPct val="150000"/>
              </a:lnSpc>
            </a:pPr>
            <a:r>
              <a:rPr lang="fa-IR" sz="2400" b="1" dirty="0" smtClean="0">
                <a:solidFill>
                  <a:schemeClr val="tx1"/>
                </a:solidFill>
                <a:cs typeface="B Nazanin" panose="00000400000000000000" pitchFamily="2" charset="-78"/>
              </a:rPr>
              <a:t>ماده38:</a:t>
            </a:r>
            <a:r>
              <a:rPr lang="ar-SA" sz="2400" b="1" dirty="0">
                <a:solidFill>
                  <a:schemeClr val="tx1"/>
                </a:solidFill>
                <a:cs typeface="B Nazanin" panose="00000400000000000000" pitchFamily="2" charset="-78"/>
              </a:rPr>
              <a:t> ارائه </a:t>
            </a:r>
            <a:r>
              <a:rPr lang="ar-SA" sz="2400" b="1" dirty="0" smtClean="0">
                <a:solidFill>
                  <a:schemeClr val="tx1"/>
                </a:solidFill>
                <a:cs typeface="B Nazanin" panose="00000400000000000000" pitchFamily="2" charset="-78"/>
              </a:rPr>
              <a:t>آموزش</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هاي </a:t>
            </a:r>
            <a:r>
              <a:rPr lang="ar-SA" sz="2400" b="1" dirty="0">
                <a:solidFill>
                  <a:schemeClr val="tx1"/>
                </a:solidFill>
                <a:cs typeface="B Nazanin" panose="00000400000000000000" pitchFamily="2" charset="-78"/>
              </a:rPr>
              <a:t>حين ازدواج به تمامي زوجين  اعم از دانشجو و غيردانشجو(بند1 و3  سیاست های کلی </a:t>
            </a:r>
            <a:r>
              <a:rPr lang="ar-SA" sz="2400" b="1" dirty="0" smtClean="0">
                <a:solidFill>
                  <a:schemeClr val="tx1"/>
                </a:solidFill>
                <a:cs typeface="B Nazanin" panose="00000400000000000000" pitchFamily="2" charset="-78"/>
              </a:rPr>
              <a:t>جمعیت</a:t>
            </a:r>
            <a:r>
              <a:rPr lang="fa-IR" sz="2400" b="1" dirty="0" smtClean="0">
                <a:solidFill>
                  <a:schemeClr val="tx1"/>
                </a:solidFill>
                <a:cs typeface="B Nazanin" panose="00000400000000000000" pitchFamily="2" charset="-78"/>
              </a:rPr>
              <a:t> و </a:t>
            </a:r>
            <a:r>
              <a:rPr lang="ar-SA" sz="2400" b="1" dirty="0" smtClean="0">
                <a:solidFill>
                  <a:schemeClr val="tx1"/>
                </a:solidFill>
                <a:cs typeface="B Nazanin" panose="00000400000000000000" pitchFamily="2" charset="-78"/>
              </a:rPr>
              <a:t>بند </a:t>
            </a:r>
            <a:r>
              <a:rPr lang="ar-SA" sz="2400" b="1" dirty="0">
                <a:solidFill>
                  <a:schemeClr val="tx1"/>
                </a:solidFill>
                <a:cs typeface="B Nazanin" panose="00000400000000000000" pitchFamily="2" charset="-78"/>
              </a:rPr>
              <a:t>2 سیاست های کلی سلامت) </a:t>
            </a:r>
            <a:endParaRPr lang="fa-IR"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99060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332656"/>
            <a:ext cx="10225136" cy="6978834"/>
          </a:xfrm>
          <a:prstGeom prst="rect">
            <a:avLst/>
          </a:prstGeom>
        </p:spPr>
        <p:txBody>
          <a:bodyPr wrap="square">
            <a:spAutoFit/>
          </a:bodyPr>
          <a:lstStyle/>
          <a:p>
            <a:pPr algn="r">
              <a:lnSpc>
                <a:spcPct val="150000"/>
              </a:lnSpc>
            </a:pPr>
            <a:r>
              <a:rPr lang="fa-IR" sz="2200" b="1" dirty="0">
                <a:cs typeface="B Nazanin" panose="00000400000000000000" pitchFamily="2" charset="-78"/>
              </a:rPr>
              <a:t>ماده42: تدوین دستورعمل راهنمای بالینی پیشگیری و تشخیص درمان ناباروران با ادغام  در شبکه بهداشت</a:t>
            </a:r>
          </a:p>
          <a:p>
            <a:pPr algn="r">
              <a:lnSpc>
                <a:spcPct val="150000"/>
              </a:lnSpc>
            </a:pPr>
            <a:r>
              <a:rPr lang="fa-IR" sz="2200" b="1" dirty="0">
                <a:cs typeface="B Nazanin" panose="00000400000000000000" pitchFamily="2" charset="-78"/>
              </a:rPr>
              <a:t>ماده 46: بازآموزی و تربیت کارکنان بهداشت و درمان جهت آموزش مراجعین در تمامی بازه ی سنی باروری </a:t>
            </a:r>
          </a:p>
          <a:p>
            <a:pPr algn="just" rtl="1">
              <a:lnSpc>
                <a:spcPct val="150000"/>
              </a:lnSpc>
            </a:pPr>
            <a:r>
              <a:rPr lang="fa-IR" sz="2200" b="1" dirty="0" smtClean="0">
                <a:cs typeface="B Nazanin" panose="00000400000000000000" pitchFamily="2" charset="-78"/>
              </a:rPr>
              <a:t>ماده47</a:t>
            </a:r>
            <a:r>
              <a:rPr lang="fa-IR" sz="2200" b="1" dirty="0">
                <a:cs typeface="B Nazanin" panose="00000400000000000000" pitchFamily="2" charset="-78"/>
              </a:rPr>
              <a:t>: در اختیار مادر گذاشتن قانون راهنمای حفظ و مراقبت جنین با توزیع در کلیه مراکز تحت پوشش وزارت بهداشت</a:t>
            </a:r>
          </a:p>
          <a:p>
            <a:pPr algn="just" rtl="1">
              <a:lnSpc>
                <a:spcPct val="150000"/>
              </a:lnSpc>
            </a:pPr>
            <a:r>
              <a:rPr lang="fa-IR" sz="2200" b="1" dirty="0">
                <a:cs typeface="B Nazanin" panose="00000400000000000000" pitchFamily="2" charset="-78"/>
              </a:rPr>
              <a:t>ماده</a:t>
            </a:r>
            <a:r>
              <a:rPr lang="fa-IR" sz="2200" dirty="0" smtClean="0">
                <a:cs typeface="B Nazanin" panose="00000400000000000000" pitchFamily="2" charset="-78"/>
              </a:rPr>
              <a:t> </a:t>
            </a:r>
            <a:r>
              <a:rPr lang="fa-IR" sz="2200" b="1" dirty="0">
                <a:cs typeface="B Nazanin" panose="00000400000000000000" pitchFamily="2" charset="-78"/>
              </a:rPr>
              <a:t>48:کاهش هزینه های روحی  و روانی و اقتصادی دوران بارداری و جلوگیری از القای هرگونه ترس و هراس نسبت به </a:t>
            </a:r>
            <a:r>
              <a:rPr lang="fa-IR" sz="2200" b="1" dirty="0" smtClean="0">
                <a:cs typeface="B Nazanin" panose="00000400000000000000" pitchFamily="2" charset="-78"/>
              </a:rPr>
              <a:t>بارداری</a:t>
            </a:r>
          </a:p>
          <a:p>
            <a:pPr algn="just" rtl="1">
              <a:lnSpc>
                <a:spcPct val="150000"/>
              </a:lnSpc>
            </a:pPr>
            <a:r>
              <a:rPr lang="fa-IR" sz="2200" b="1" dirty="0" smtClean="0">
                <a:cs typeface="B Nazanin" panose="00000400000000000000" pitchFamily="2" charset="-78"/>
              </a:rPr>
              <a:t> </a:t>
            </a:r>
            <a:r>
              <a:rPr lang="fa-IR" sz="2200" b="1" dirty="0">
                <a:cs typeface="B Nazanin" panose="00000400000000000000" pitchFamily="2" charset="-78"/>
              </a:rPr>
              <a:t>بازنگری دستورالعمل­ها و متون آموزشی و ترویجی وزارت بهداشت در جهت افزایش باروری و ثمرات بارداری و زایمان طبیعی در سلامت بانوان</a:t>
            </a:r>
          </a:p>
          <a:p>
            <a:pPr algn="just" rtl="1">
              <a:lnSpc>
                <a:spcPct val="150000"/>
              </a:lnSpc>
            </a:pPr>
            <a:r>
              <a:rPr lang="fa-IR" sz="2200" b="1" dirty="0" smtClean="0">
                <a:cs typeface="B Nazanin" panose="00000400000000000000" pitchFamily="2" charset="-78"/>
              </a:rPr>
              <a:t>ماده49:</a:t>
            </a:r>
            <a:r>
              <a:rPr lang="ar-SA" sz="2200" b="1" dirty="0">
                <a:cs typeface="B Nazanin" panose="00000400000000000000" pitchFamily="2" charset="-78"/>
              </a:rPr>
              <a:t>امکان دسترسی به خدمات زایشگاهی ایمن و استاندارد طی مدت یک ساعت برای تمام زنان پس از دو سال از ابلاغ </a:t>
            </a:r>
            <a:r>
              <a:rPr lang="ar-SA" sz="2200" b="1" dirty="0" smtClean="0">
                <a:cs typeface="B Nazanin" panose="00000400000000000000" pitchFamily="2" charset="-78"/>
              </a:rPr>
              <a:t>قانون</a:t>
            </a:r>
            <a:endParaRPr lang="fa-IR" sz="2200" b="1" dirty="0" smtClean="0">
              <a:cs typeface="B Nazanin" panose="00000400000000000000" pitchFamily="2" charset="-78"/>
            </a:endParaRPr>
          </a:p>
          <a:p>
            <a:pPr algn="r" rtl="1">
              <a:lnSpc>
                <a:spcPct val="150000"/>
              </a:lnSpc>
            </a:pPr>
            <a:endParaRPr lang="fa-IR" sz="2000" dirty="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p:txBody>
      </p:sp>
    </p:spTree>
    <p:extLst>
      <p:ext uri="{BB962C8B-B14F-4D97-AF65-F5344CB8AC3E}">
        <p14:creationId xmlns:p14="http://schemas.microsoft.com/office/powerpoint/2010/main" val="1934320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476672"/>
            <a:ext cx="9577064" cy="6063198"/>
          </a:xfrm>
          <a:prstGeom prst="rect">
            <a:avLst/>
          </a:prstGeom>
        </p:spPr>
        <p:txBody>
          <a:bodyPr wrap="square">
            <a:spAutoFit/>
          </a:bodyPr>
          <a:lstStyle/>
          <a:p>
            <a:pPr algn="r" rtl="1">
              <a:lnSpc>
                <a:spcPct val="200000"/>
              </a:lnSpc>
            </a:pPr>
            <a:r>
              <a:rPr lang="fa-IR" sz="2200" b="1" dirty="0">
                <a:cs typeface="B Nazanin" panose="00000400000000000000" pitchFamily="2" charset="-78"/>
              </a:rPr>
              <a:t>ماده50:ارتقای کیفیت مراقبتهای بارداری و زایمان طبیعی با راه اندازی پرونده الکترونیک </a:t>
            </a:r>
            <a:r>
              <a:rPr lang="fa-IR" sz="2200" b="1" dirty="0" smtClean="0">
                <a:cs typeface="B Nazanin" panose="00000400000000000000" pitchFamily="2" charset="-78"/>
              </a:rPr>
              <a:t>یکپارچه</a:t>
            </a:r>
          </a:p>
          <a:p>
            <a:pPr algn="r" rtl="1">
              <a:lnSpc>
                <a:spcPct val="200000"/>
              </a:lnSpc>
            </a:pPr>
            <a:r>
              <a:rPr lang="fa-IR" sz="2200" b="1" dirty="0" smtClean="0">
                <a:cs typeface="B Nazanin" panose="00000400000000000000" pitchFamily="2" charset="-78"/>
              </a:rPr>
              <a:t>آموزش  </a:t>
            </a:r>
            <a:r>
              <a:rPr lang="fa-IR" sz="2200" b="1" dirty="0">
                <a:cs typeface="B Nazanin" panose="00000400000000000000" pitchFamily="2" charset="-78"/>
              </a:rPr>
              <a:t>و فرهنگ سازی برای زایمان طبیعی و </a:t>
            </a:r>
            <a:r>
              <a:rPr lang="fa-IR" sz="2200" b="1" dirty="0" smtClean="0">
                <a:cs typeface="B Nazanin" panose="00000400000000000000" pitchFamily="2" charset="-78"/>
              </a:rPr>
              <a:t>آموزش های </a:t>
            </a:r>
            <a:r>
              <a:rPr lang="fa-IR" sz="2200" b="1" dirty="0">
                <a:cs typeface="B Nazanin" panose="00000400000000000000" pitchFamily="2" charset="-78"/>
              </a:rPr>
              <a:t>فردی به مادر باردار و </a:t>
            </a:r>
            <a:r>
              <a:rPr lang="fa-IR" sz="2200" b="1" dirty="0" smtClean="0">
                <a:cs typeface="B Nazanin" panose="00000400000000000000" pitchFamily="2" charset="-78"/>
              </a:rPr>
              <a:t>خانواده</a:t>
            </a:r>
          </a:p>
          <a:p>
            <a:pPr algn="r" rtl="1">
              <a:lnSpc>
                <a:spcPct val="200000"/>
              </a:lnSpc>
            </a:pPr>
            <a:r>
              <a:rPr lang="fa-IR" sz="2200" b="1" dirty="0" smtClean="0">
                <a:cs typeface="B Nazanin" panose="00000400000000000000" pitchFamily="2" charset="-78"/>
              </a:rPr>
              <a:t>برقراری </a:t>
            </a:r>
            <a:r>
              <a:rPr lang="fa-IR" sz="2200" b="1" dirty="0">
                <a:cs typeface="B Nazanin" panose="00000400000000000000" pitchFamily="2" charset="-78"/>
              </a:rPr>
              <a:t>نظام تضمین مهارت آموزی کیفیت خدمات بارداری و زایمان در قالب کارگروهی ماماها، پزشکان و متخصصان‌</a:t>
            </a:r>
          </a:p>
          <a:p>
            <a:pPr algn="r" rtl="1">
              <a:lnSpc>
                <a:spcPct val="200000"/>
              </a:lnSpc>
            </a:pPr>
            <a:r>
              <a:rPr lang="fa-IR" sz="2200" b="1" dirty="0" smtClean="0">
                <a:cs typeface="B Nazanin" panose="00000400000000000000" pitchFamily="2" charset="-78"/>
              </a:rPr>
              <a:t>ماده51</a:t>
            </a:r>
            <a:r>
              <a:rPr lang="fa-IR" sz="2200" b="1" dirty="0">
                <a:cs typeface="B Nazanin" panose="00000400000000000000" pitchFamily="2" charset="-78"/>
              </a:rPr>
              <a:t>: ممنوعیت توزیع رایگان یا یارانه ای اقلام جلوگیری از بارداری و تشویق به استفاده از </a:t>
            </a:r>
            <a:r>
              <a:rPr lang="fa-IR" sz="2200" b="1" dirty="0" smtClean="0">
                <a:cs typeface="B Nazanin" panose="00000400000000000000" pitchFamily="2" charset="-78"/>
              </a:rPr>
              <a:t>آنها</a:t>
            </a:r>
          </a:p>
          <a:p>
            <a:pPr algn="r" rtl="1">
              <a:lnSpc>
                <a:spcPct val="200000"/>
              </a:lnSpc>
            </a:pPr>
            <a:r>
              <a:rPr lang="fa-IR" sz="2200" b="1" dirty="0" smtClean="0">
                <a:cs typeface="B Nazanin" panose="00000400000000000000" pitchFamily="2" charset="-78"/>
              </a:rPr>
              <a:t>ارائه </a:t>
            </a:r>
            <a:r>
              <a:rPr lang="fa-IR" sz="2200" b="1" dirty="0">
                <a:cs typeface="B Nazanin" panose="00000400000000000000" pitchFamily="2" charset="-78"/>
              </a:rPr>
              <a:t>داروهای جلوگیری از بارداری در داروخانه ها و شبکه بهداشت و کار گذاشتن اقلام پیشگیری منوط به نظر </a:t>
            </a:r>
            <a:r>
              <a:rPr lang="fa-IR" sz="2200" b="1" dirty="0" smtClean="0">
                <a:cs typeface="B Nazanin" panose="00000400000000000000" pitchFamily="2" charset="-78"/>
              </a:rPr>
              <a:t>پزشک</a:t>
            </a:r>
          </a:p>
          <a:p>
            <a:pPr algn="r" rtl="1">
              <a:lnSpc>
                <a:spcPct val="200000"/>
              </a:lnSpc>
            </a:pPr>
            <a:r>
              <a:rPr lang="fa-IR" sz="2200" b="1" dirty="0" smtClean="0">
                <a:cs typeface="B Nazanin" panose="00000400000000000000" pitchFamily="2" charset="-78"/>
              </a:rPr>
              <a:t>ماده 52: ممنوع بودن عقیم سازی مردان و زنان به جز در مورد خطر جانی مادر</a:t>
            </a:r>
            <a:endParaRPr lang="fa-IR" sz="2200" b="1" dirty="0">
              <a:cs typeface="B Nazanin" panose="00000400000000000000" pitchFamily="2" charset="-78"/>
            </a:endParaRPr>
          </a:p>
          <a:p>
            <a:pPr algn="r" rtl="1">
              <a:lnSpc>
                <a:spcPct val="150000"/>
              </a:lnSpc>
            </a:pPr>
            <a:endParaRPr lang="fa-IR" sz="2400" dirty="0"/>
          </a:p>
        </p:txBody>
      </p:sp>
    </p:spTree>
    <p:extLst>
      <p:ext uri="{BB962C8B-B14F-4D97-AF65-F5344CB8AC3E}">
        <p14:creationId xmlns:p14="http://schemas.microsoft.com/office/powerpoint/2010/main" val="277084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548680"/>
            <a:ext cx="10801200" cy="4955203"/>
          </a:xfrm>
          <a:prstGeom prst="rect">
            <a:avLst/>
          </a:prstGeom>
        </p:spPr>
        <p:txBody>
          <a:bodyPr wrap="square">
            <a:spAutoFit/>
          </a:bodyPr>
          <a:lstStyle/>
          <a:p>
            <a:pPr algn="just" rtl="1"/>
            <a:r>
              <a:rPr lang="fa-IR" sz="2200" b="1" dirty="0">
                <a:cs typeface="B Nazanin" panose="00000400000000000000" pitchFamily="2" charset="-78"/>
              </a:rPr>
              <a:t>ماده53:اختیاری بودن غربالگری همراه با نظر پزشک </a:t>
            </a:r>
            <a:r>
              <a:rPr lang="fa-IR" sz="2200" b="1" dirty="0" smtClean="0">
                <a:cs typeface="B Nazanin" panose="00000400000000000000" pitchFamily="2" charset="-78"/>
              </a:rPr>
              <a:t>متخصص</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اصلاح </a:t>
            </a:r>
            <a:r>
              <a:rPr lang="fa-IR" sz="2200" b="1" dirty="0">
                <a:cs typeface="B Nazanin" panose="00000400000000000000" pitchFamily="2" charset="-78"/>
              </a:rPr>
              <a:t>روش های غربالگری با استانداردسازی به‌روز علمی مقادیر مثبت و منفی کاذب نتایج </a:t>
            </a:r>
            <a:r>
              <a:rPr lang="fa-IR" sz="2200" b="1" dirty="0" smtClean="0">
                <a:cs typeface="B Nazanin" panose="00000400000000000000" pitchFamily="2" charset="-78"/>
              </a:rPr>
              <a:t>آزمایش ها </a:t>
            </a:r>
            <a:r>
              <a:rPr lang="fa-IR" sz="2200" b="1" dirty="0">
                <a:cs typeface="B Nazanin" panose="00000400000000000000" pitchFamily="2" charset="-78"/>
              </a:rPr>
              <a:t>و تعیین مسئولیت </a:t>
            </a:r>
            <a:r>
              <a:rPr lang="fa-IR" sz="2200" b="1" dirty="0" smtClean="0">
                <a:cs typeface="B Nazanin" panose="00000400000000000000" pitchFamily="2" charset="-78"/>
              </a:rPr>
              <a:t>عوامل</a:t>
            </a:r>
          </a:p>
          <a:p>
            <a:pPr algn="just" rtl="1"/>
            <a:r>
              <a:rPr lang="fa-IR" sz="2200" b="1" dirty="0" smtClean="0">
                <a:cs typeface="B Nazanin" panose="00000400000000000000" pitchFamily="2" charset="-78"/>
              </a:rPr>
              <a:t>منع </a:t>
            </a:r>
            <a:r>
              <a:rPr lang="fa-IR" sz="2200" b="1" dirty="0">
                <a:cs typeface="B Nazanin" panose="00000400000000000000" pitchFamily="2" charset="-78"/>
              </a:rPr>
              <a:t>توصیه به سقط در </a:t>
            </a:r>
            <a:r>
              <a:rPr lang="fa-IR" sz="2200" b="1" dirty="0" smtClean="0">
                <a:cs typeface="B Nazanin" panose="00000400000000000000" pitchFamily="2" charset="-78"/>
              </a:rPr>
              <a:t>دستورالعمل های </a:t>
            </a:r>
            <a:r>
              <a:rPr lang="fa-IR" sz="2200" b="1" dirty="0">
                <a:cs typeface="B Nazanin" panose="00000400000000000000" pitchFamily="2" charset="-78"/>
              </a:rPr>
              <a:t>وزارت بهداشت جز درموارد عارضه زا برای مادر یا </a:t>
            </a:r>
            <a:r>
              <a:rPr lang="fa-IR" sz="2200" b="1" dirty="0" smtClean="0">
                <a:cs typeface="B Nazanin" panose="00000400000000000000" pitchFamily="2" charset="-78"/>
              </a:rPr>
              <a:t>جنین</a:t>
            </a:r>
          </a:p>
          <a:p>
            <a:pPr algn="just" rtl="1"/>
            <a:endParaRPr lang="fa-IR" sz="2200" b="1" dirty="0">
              <a:cs typeface="B Nazanin" panose="00000400000000000000" pitchFamily="2" charset="-78"/>
            </a:endParaRPr>
          </a:p>
          <a:p>
            <a:pPr algn="just" rtl="1"/>
            <a:r>
              <a:rPr lang="fa-IR" sz="2200" b="1" dirty="0" smtClean="0">
                <a:cs typeface="B Nazanin" panose="00000400000000000000" pitchFamily="2" charset="-78"/>
              </a:rPr>
              <a:t>ماده55:اجرا برنامه جامع برای مهار،پایش و پیشگیری ازسقط خودبخودی جنین و ادغام در شبکه بهداشت</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ماده 56: </a:t>
            </a:r>
            <a:r>
              <a:rPr lang="fa-IR" sz="2200" b="1" dirty="0">
                <a:cs typeface="B Nazanin" panose="00000400000000000000" pitchFamily="2" charset="-78"/>
              </a:rPr>
              <a:t>سقط جنین ممنوع بوده و از جرائم دارای جنبه عمومی </a:t>
            </a:r>
            <a:r>
              <a:rPr lang="fa-IR" sz="2200" b="1" dirty="0" smtClean="0">
                <a:cs typeface="B Nazanin" panose="00000400000000000000" pitchFamily="2" charset="-78"/>
              </a:rPr>
              <a:t>می</a:t>
            </a:r>
            <a:r>
              <a:rPr lang="en-US" sz="2200" b="1" dirty="0" smtClean="0">
                <a:cs typeface="B Nazanin" panose="00000400000000000000" pitchFamily="2" charset="-78"/>
              </a:rPr>
              <a:t> </a:t>
            </a:r>
            <a:r>
              <a:rPr lang="fa-IR" sz="2200" b="1" dirty="0" smtClean="0">
                <a:cs typeface="B Nazanin" panose="00000400000000000000" pitchFamily="2" charset="-78"/>
              </a:rPr>
              <a:t>باشد </a:t>
            </a:r>
            <a:r>
              <a:rPr lang="fa-IR" sz="2200" b="1" dirty="0">
                <a:cs typeface="B Nazanin" panose="00000400000000000000" pitchFamily="2" charset="-78"/>
              </a:rPr>
              <a:t>و طبق قانون، موجب مجازات است و دیه و حبس و ابطال پروانه پزشکی بر اساس مواد </a:t>
            </a:r>
            <a:r>
              <a:rPr lang="fa-IR" sz="2200" b="1" dirty="0" smtClean="0">
                <a:cs typeface="B Nazanin" panose="00000400000000000000" pitchFamily="2" charset="-78"/>
              </a:rPr>
              <a:t>(۷16 </a:t>
            </a:r>
            <a:r>
              <a:rPr lang="fa-IR" sz="2200" b="1" dirty="0">
                <a:cs typeface="B Nazanin" panose="00000400000000000000" pitchFamily="2" charset="-78"/>
              </a:rPr>
              <a:t>)تا </a:t>
            </a:r>
            <a:r>
              <a:rPr lang="fa-IR" sz="2200" b="1" dirty="0" smtClean="0">
                <a:cs typeface="B Nazanin" panose="00000400000000000000" pitchFamily="2" charset="-78"/>
              </a:rPr>
              <a:t>(۷20 </a:t>
            </a:r>
            <a:r>
              <a:rPr lang="fa-IR" sz="2200" b="1" dirty="0">
                <a:cs typeface="B Nazanin" panose="00000400000000000000" pitchFamily="2" charset="-78"/>
              </a:rPr>
              <a:t>)قانون مجازات </a:t>
            </a:r>
            <a:r>
              <a:rPr lang="fa-IR" sz="2200" b="1" dirty="0" smtClean="0">
                <a:cs typeface="B Nazanin" panose="00000400000000000000" pitchFamily="2" charset="-78"/>
              </a:rPr>
              <a:t>ومواد </a:t>
            </a:r>
            <a:r>
              <a:rPr lang="fa-IR" sz="2200" b="1" dirty="0">
                <a:cs typeface="B Nazanin" panose="00000400000000000000" pitchFamily="2" charset="-78"/>
              </a:rPr>
              <a:t>این قانون انجام </a:t>
            </a:r>
            <a:r>
              <a:rPr lang="fa-IR" sz="2200" b="1" dirty="0" smtClean="0">
                <a:cs typeface="B Nazanin" panose="00000400000000000000" pitchFamily="2" charset="-78"/>
              </a:rPr>
              <a:t>می شود«</a:t>
            </a:r>
          </a:p>
          <a:p>
            <a:pPr algn="just" rtl="1"/>
            <a:endParaRPr lang="fa-IR" sz="2200" b="1" dirty="0">
              <a:cs typeface="B Nazanin" panose="00000400000000000000" pitchFamily="2" charset="-78"/>
            </a:endParaRPr>
          </a:p>
          <a:p>
            <a:pPr algn="just" rtl="1"/>
            <a:r>
              <a:rPr lang="fa-IR" sz="2400" b="1" dirty="0">
                <a:cs typeface="B Nazanin" panose="00000400000000000000" pitchFamily="2" charset="-78"/>
              </a:rPr>
              <a:t>ماده57:تدوین برنامه پیشگیری و مقابله با سقط غیرقانونی جنین توسط قوه قضاییه و وزارت بهداشت</a:t>
            </a:r>
          </a:p>
          <a:p>
            <a:pPr algn="just" rtl="1"/>
            <a:endParaRPr lang="fa-IR" sz="2200" b="1" dirty="0">
              <a:cs typeface="B Nazanin" panose="00000400000000000000" pitchFamily="2" charset="-78"/>
            </a:endParaRPr>
          </a:p>
          <a:p>
            <a:pPr algn="just" rtl="1"/>
            <a:endParaRPr lang="en-US" sz="2800" b="1" dirty="0">
              <a:cs typeface="B Nazanin" panose="00000400000000000000" pitchFamily="2" charset="-78"/>
            </a:endParaRPr>
          </a:p>
        </p:txBody>
      </p:sp>
    </p:spTree>
    <p:extLst>
      <p:ext uri="{BB962C8B-B14F-4D97-AF65-F5344CB8AC3E}">
        <p14:creationId xmlns:p14="http://schemas.microsoft.com/office/powerpoint/2010/main" val="3816401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556792"/>
            <a:ext cx="9361040" cy="3416320"/>
          </a:xfrm>
          <a:prstGeom prst="rect">
            <a:avLst/>
          </a:prstGeom>
        </p:spPr>
        <p:txBody>
          <a:bodyPr wrap="square">
            <a:spAutoFit/>
          </a:bodyPr>
          <a:lstStyle/>
          <a:p>
            <a:pPr algn="just" rtl="1"/>
            <a:r>
              <a:rPr lang="fa-IR" sz="2400" b="1" dirty="0" smtClean="0">
                <a:cs typeface="B Nazanin" panose="00000400000000000000" pitchFamily="2" charset="-78"/>
              </a:rPr>
              <a:t>ماده </a:t>
            </a:r>
            <a:r>
              <a:rPr lang="fa-IR" sz="2400" b="1" dirty="0">
                <a:cs typeface="B Nazanin" panose="00000400000000000000" pitchFamily="2" charset="-78"/>
              </a:rPr>
              <a:t>60:فعالیت مدیران و عوامل مؤثر در بسترهای مجازی معرفی کننده افراد و مراکز مشارکت کننده در سقط غیرقانونی جنین ممنوع است و حسب مورد متخلفان از این حکم </a:t>
            </a:r>
            <a:r>
              <a:rPr lang="fa-IR" sz="2400" b="1" dirty="0" smtClean="0">
                <a:cs typeface="B Nazanin" panose="00000400000000000000" pitchFamily="2" charset="-78"/>
              </a:rPr>
              <a:t>علاوه بر </a:t>
            </a:r>
            <a:r>
              <a:rPr lang="fa-IR" sz="2400" b="1" dirty="0">
                <a:cs typeface="B Nazanin" panose="00000400000000000000" pitchFamily="2" charset="-78"/>
              </a:rPr>
              <a:t>مجازات درجه پنج موضوع ماده </a:t>
            </a:r>
            <a:r>
              <a:rPr lang="fa-IR" sz="2400" b="1" dirty="0" smtClean="0">
                <a:cs typeface="B Nazanin" panose="00000400000000000000" pitchFamily="2" charset="-78"/>
              </a:rPr>
              <a:t>(19 </a:t>
            </a:r>
            <a:r>
              <a:rPr lang="fa-IR" sz="2400" b="1" dirty="0">
                <a:cs typeface="B Nazanin" panose="00000400000000000000" pitchFamily="2" charset="-78"/>
              </a:rPr>
              <a:t>)قانون مجازات </a:t>
            </a:r>
            <a:r>
              <a:rPr lang="fa-IR" sz="2400" b="1" dirty="0" smtClean="0">
                <a:cs typeface="B Nazanin" panose="00000400000000000000" pitchFamily="2" charset="-78"/>
              </a:rPr>
              <a:t>اسلامی، </a:t>
            </a:r>
            <a:r>
              <a:rPr lang="fa-IR" sz="2400" b="1" dirty="0">
                <a:cs typeface="B Nazanin" panose="00000400000000000000" pitchFamily="2" charset="-78"/>
              </a:rPr>
              <a:t>به پرداخت جزای نقدی معادل دو تا پنج برابر عوائد حاصل از ارتکاب جرم محکوم </a:t>
            </a:r>
            <a:r>
              <a:rPr lang="fa-IR" sz="2400" b="1" dirty="0" smtClean="0">
                <a:cs typeface="B Nazanin" panose="00000400000000000000" pitchFamily="2" charset="-78"/>
              </a:rPr>
              <a:t>می شوند.</a:t>
            </a:r>
          </a:p>
          <a:p>
            <a:pPr algn="just" rtl="1"/>
            <a:endParaRPr lang="fa-IR" sz="2400" b="1" dirty="0">
              <a:cs typeface="B Nazanin" panose="00000400000000000000" pitchFamily="2" charset="-78"/>
            </a:endParaRPr>
          </a:p>
          <a:p>
            <a:pPr algn="just" rtl="1"/>
            <a:r>
              <a:rPr lang="fa-IR" sz="2400" b="1" dirty="0" smtClean="0">
                <a:cs typeface="B Nazanin" panose="00000400000000000000" pitchFamily="2" charset="-78"/>
              </a:rPr>
              <a:t>ماده61: ارتکاب </a:t>
            </a:r>
            <a:r>
              <a:rPr lang="fa-IR" sz="2400" b="1" dirty="0">
                <a:cs typeface="B Nazanin" panose="00000400000000000000" pitchFamily="2" charset="-78"/>
              </a:rPr>
              <a:t>گسترده جنایت علیه تمامیت جسمانی جنین به قصد نتیجه یا علم به تحقق آن، به </a:t>
            </a:r>
            <a:r>
              <a:rPr lang="fa-IR" sz="2400" b="1" dirty="0" smtClean="0">
                <a:cs typeface="B Nazanin" panose="00000400000000000000" pitchFamily="2" charset="-78"/>
              </a:rPr>
              <a:t>گونه ای </a:t>
            </a:r>
            <a:r>
              <a:rPr lang="fa-IR" sz="2400" b="1" dirty="0">
                <a:cs typeface="B Nazanin" panose="00000400000000000000" pitchFamily="2" charset="-78"/>
              </a:rPr>
              <a:t>که موجب ورود خسارت عمده به تمامیت جسمانی جنین ها یا مادران در حد وسیع گردد</a:t>
            </a:r>
            <a:r>
              <a:rPr lang="fa-IR" sz="2400" b="1" dirty="0" smtClean="0">
                <a:cs typeface="B Nazanin" panose="00000400000000000000" pitchFamily="2" charset="-78"/>
              </a:rPr>
              <a:t>، </a:t>
            </a:r>
            <a:r>
              <a:rPr lang="fa-IR" sz="2400" b="1" dirty="0">
                <a:cs typeface="B Nazanin" panose="00000400000000000000" pitchFamily="2" charset="-78"/>
              </a:rPr>
              <a:t>مشمول حکم ماده </a:t>
            </a:r>
            <a:r>
              <a:rPr lang="fa-IR" sz="2400" b="1" dirty="0" smtClean="0">
                <a:cs typeface="B Nazanin" panose="00000400000000000000" pitchFamily="2" charset="-78"/>
              </a:rPr>
              <a:t>(286) قانون </a:t>
            </a:r>
            <a:r>
              <a:rPr lang="fa-IR" sz="2400" b="1" dirty="0">
                <a:cs typeface="B Nazanin" panose="00000400000000000000" pitchFamily="2" charset="-78"/>
              </a:rPr>
              <a:t>مجازات </a:t>
            </a:r>
            <a:r>
              <a:rPr lang="fa-IR" sz="2400" b="1" dirty="0" smtClean="0">
                <a:cs typeface="B Nazanin" panose="00000400000000000000" pitchFamily="2" charset="-78"/>
              </a:rPr>
              <a:t>اسلامی </a:t>
            </a:r>
            <a:r>
              <a:rPr lang="fa-IR" sz="2400" b="1" dirty="0">
                <a:cs typeface="B Nazanin" panose="00000400000000000000" pitchFamily="2" charset="-78"/>
              </a:rPr>
              <a:t>مصوب </a:t>
            </a:r>
            <a:r>
              <a:rPr lang="fa-IR" sz="2400" b="1" dirty="0" smtClean="0">
                <a:cs typeface="B Nazanin" panose="00000400000000000000" pitchFamily="2" charset="-78"/>
              </a:rPr>
              <a:t>1392/2/1می </a:t>
            </a:r>
            <a:r>
              <a:rPr lang="fa-IR" sz="2400" b="1" dirty="0">
                <a:cs typeface="B Nazanin" panose="00000400000000000000" pitchFamily="2" charset="-78"/>
              </a:rPr>
              <a:t>گردد</a:t>
            </a:r>
            <a:r>
              <a:rPr lang="fa-IR" sz="2200" b="1" dirty="0">
                <a:cs typeface="B Nazanin" panose="00000400000000000000" pitchFamily="2" charset="-78"/>
              </a:rPr>
              <a:t>.</a:t>
            </a:r>
            <a:endParaRPr lang="en-US" sz="2200" b="1" dirty="0">
              <a:cs typeface="B Nazanin" panose="00000400000000000000" pitchFamily="2" charset="-78"/>
            </a:endParaRPr>
          </a:p>
        </p:txBody>
      </p:sp>
    </p:spTree>
    <p:extLst>
      <p:ext uri="{BB962C8B-B14F-4D97-AF65-F5344CB8AC3E}">
        <p14:creationId xmlns:p14="http://schemas.microsoft.com/office/powerpoint/2010/main" val="85188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1" y="332656"/>
            <a:ext cx="11784632" cy="7232749"/>
          </a:xfrm>
          <a:prstGeom prst="rect">
            <a:avLst/>
          </a:prstGeom>
        </p:spPr>
        <p:txBody>
          <a:bodyPr wrap="square">
            <a:spAutoFit/>
          </a:bodyPr>
          <a:lstStyle/>
          <a:p>
            <a:pPr algn="ctr" rtl="1">
              <a:spcBef>
                <a:spcPct val="0"/>
              </a:spcBef>
            </a:pPr>
            <a:r>
              <a:rPr lang="fa-IR" sz="3200" b="1" dirty="0" smtClean="0">
                <a:solidFill>
                  <a:srgbClr val="FF0000"/>
                </a:solidFill>
                <a:cs typeface="B Nazanin" panose="00000400000000000000" pitchFamily="2" charset="-78"/>
              </a:rPr>
              <a:t>انتظارات</a:t>
            </a:r>
          </a:p>
          <a:p>
            <a:pPr algn="r" rtl="1">
              <a:spcBef>
                <a:spcPct val="0"/>
              </a:spcBef>
              <a:buFont typeface="Wingdings" panose="05000000000000000000" pitchFamily="2" charset="2"/>
              <a:buChar char="§"/>
            </a:pPr>
            <a:r>
              <a:rPr lang="fa-IR" sz="2400" b="1" dirty="0">
                <a:cs typeface="B Nazanin" panose="00000400000000000000" pitchFamily="2" charset="-78"/>
              </a:rPr>
              <a:t>رع</a:t>
            </a:r>
            <a:r>
              <a:rPr lang="fa-IR" sz="2400" b="1" dirty="0" smtClean="0">
                <a:cs typeface="B Nazanin" panose="00000400000000000000" pitchFamily="2" charset="-78"/>
              </a:rPr>
              <a:t>ایت </a:t>
            </a:r>
            <a:r>
              <a:rPr lang="fa-IR" sz="2400" b="1" dirty="0">
                <a:cs typeface="B Nazanin" panose="00000400000000000000" pitchFamily="2" charset="-78"/>
              </a:rPr>
              <a:t>مفاد و اجرای قانون حمایت از خانواده و جوانی </a:t>
            </a:r>
            <a:r>
              <a:rPr lang="fa-IR" sz="2400" b="1" dirty="0" smtClean="0">
                <a:cs typeface="B Nazanin" panose="00000400000000000000" pitchFamily="2" charset="-78"/>
              </a:rPr>
              <a:t>جمعیت( مفاد 28-35-38-50-51-52-53-55-56-60-61 ارسال شده است) </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الویت جدی بر برنامه ریزی و اجرای اقدامات تبلیغی و اطلاع رسانی درجهت آگاهی رسانی عمومی با بهره گیری از ظرفیت صفحات رسمی مجازی،تبلیغات محیطی شهرستان و ......</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برگزاری جلسات بین بخشی و حمایت طلبی برای اجرای سیاست </a:t>
            </a:r>
            <a:r>
              <a:rPr lang="fa-IR" sz="2400" b="1" dirty="0" smtClean="0">
                <a:cs typeface="B Nazanin" panose="00000400000000000000" pitchFamily="2" charset="-78"/>
              </a:rPr>
              <a:t>ها:افراد </a:t>
            </a:r>
            <a:r>
              <a:rPr lang="fa-IR" sz="2400" b="1" dirty="0">
                <a:cs typeface="B Nazanin" panose="00000400000000000000" pitchFamily="2" charset="-78"/>
              </a:rPr>
              <a:t>مرجع، بسیج، ائمه جمعه وجماعات، شورای شهر(شهرداری ها)، ثبت احوال، کمیته امداد، بهزیستی </a:t>
            </a:r>
            <a:r>
              <a:rPr lang="fa-IR" sz="2400" b="1" dirty="0" smtClean="0">
                <a:cs typeface="B Nazanin" panose="00000400000000000000" pitchFamily="2" charset="-78"/>
              </a:rPr>
              <a:t>و</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 ظرفیت سازی و آموزش مداوم پرسنل در خصوص دستورعمل های بازبینی شده</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توجیه و ارتقای عملکرد پرسنل در خصوص آموزش و تبلیغات ترویج فرزندآوری و تحکیم خانواده در واحدهای </a:t>
            </a:r>
            <a:r>
              <a:rPr lang="fa-IR" sz="2400" b="1" dirty="0" smtClean="0">
                <a:cs typeface="B Nazanin" panose="00000400000000000000" pitchFamily="2" charset="-78"/>
              </a:rPr>
              <a:t>تابعه</a:t>
            </a:r>
          </a:p>
          <a:p>
            <a:pPr algn="r" rtl="1">
              <a:spcBef>
                <a:spcPct val="0"/>
              </a:spcBef>
            </a:pPr>
            <a:r>
              <a:rPr lang="fa-IR" sz="2400" b="1" dirty="0" smtClean="0">
                <a:cs typeface="B Nazanin" panose="00000400000000000000" pitchFamily="2" charset="-78"/>
              </a:rPr>
              <a:t> </a:t>
            </a: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استقرار و تقویت واحدهای ستادی</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pPr>
            <a:endParaRPr lang="fa-IR" sz="2400" dirty="0" smtClean="0">
              <a:cs typeface="B Nazanin" panose="00000400000000000000" pitchFamily="2" charset="-78"/>
            </a:endParaRPr>
          </a:p>
          <a:p>
            <a:pPr algn="r" rtl="1">
              <a:spcBef>
                <a:spcPct val="0"/>
              </a:spcBef>
            </a:pPr>
            <a:endParaRPr lang="fa-IR" sz="2400" dirty="0">
              <a:solidFill>
                <a:srgbClr val="0070C0"/>
              </a:solidFill>
              <a:cs typeface="B Nazanin" panose="00000400000000000000" pitchFamily="2" charset="-78"/>
            </a:endParaRPr>
          </a:p>
        </p:txBody>
      </p:sp>
    </p:spTree>
    <p:extLst>
      <p:ext uri="{BB962C8B-B14F-4D97-AF65-F5344CB8AC3E}">
        <p14:creationId xmlns:p14="http://schemas.microsoft.com/office/powerpoint/2010/main" val="2475589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548680"/>
            <a:ext cx="10873208" cy="4893647"/>
          </a:xfrm>
          <a:prstGeom prst="rect">
            <a:avLst/>
          </a:prstGeom>
        </p:spPr>
        <p:txBody>
          <a:bodyPr wrap="square">
            <a:spAutoFit/>
          </a:bodyPr>
          <a:lstStyle/>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تقویت برنامه آموزش های ۶ ساعته ازدواج</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اجرای دقیق بسته خدمتی باروری </a:t>
            </a:r>
            <a:r>
              <a:rPr lang="fa-IR" sz="2400" b="1" dirty="0" smtClean="0">
                <a:cs typeface="B Nazanin" panose="00000400000000000000" pitchFamily="2" charset="-78"/>
              </a:rPr>
              <a:t>سالم، جمعیت/ازدواج</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برنامه </a:t>
            </a:r>
            <a:r>
              <a:rPr lang="fa-IR" sz="2400" b="1" dirty="0">
                <a:cs typeface="B Nazanin" panose="00000400000000000000" pitchFamily="2" charset="-78"/>
              </a:rPr>
              <a:t>ریزی ویژه برای ارائه خدمت به مادران باردار نیازمند مراقبت های </a:t>
            </a:r>
            <a:r>
              <a:rPr lang="fa-IR" sz="2400" b="1" dirty="0" smtClean="0">
                <a:cs typeface="B Nazanin" panose="00000400000000000000" pitchFamily="2" charset="-78"/>
              </a:rPr>
              <a:t>خاص</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برنامه ریزی برای اجرای ارائه خدمت به سایر گروههای سنی(نوزادان،کودکان ،سالمندان و...)</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پایش جدی اجرای سیاست ها</a:t>
            </a:r>
            <a:r>
              <a:rPr lang="en-US" sz="2400" b="1" dirty="0">
                <a:cs typeface="B Nazanin" panose="00000400000000000000" pitchFamily="2" charset="-78"/>
              </a:rPr>
              <a:t> </a:t>
            </a:r>
            <a:r>
              <a:rPr lang="fa-IR" sz="2400" b="1" dirty="0" smtClean="0">
                <a:cs typeface="B Nazanin" panose="00000400000000000000" pitchFamily="2" charset="-78"/>
              </a:rPr>
              <a:t>در </a:t>
            </a:r>
            <a:r>
              <a:rPr lang="fa-IR" sz="2400" b="1" dirty="0">
                <a:cs typeface="B Nazanin" panose="00000400000000000000" pitchFamily="2" charset="-78"/>
              </a:rPr>
              <a:t>عملیات ارائه خدمت، توسط ارائه دهندگان </a:t>
            </a:r>
            <a:r>
              <a:rPr lang="fa-IR" sz="2400" b="1" dirty="0" smtClean="0">
                <a:cs typeface="B Nazanin" panose="00000400000000000000" pitchFamily="2" charset="-78"/>
              </a:rPr>
              <a:t>خدمت</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صیانت از بودجه های ارسالی</a:t>
            </a:r>
          </a:p>
          <a:p>
            <a:pPr algn="r" rtl="1">
              <a:spcBef>
                <a:spcPct val="0"/>
              </a:spcBef>
              <a:buFont typeface="Wingdings" panose="05000000000000000000" pitchFamily="2" charset="2"/>
              <a:buChar char="§"/>
            </a:pPr>
            <a:endParaRPr lang="fa-IR" sz="2400" b="1" dirty="0">
              <a:cs typeface="B Nazanin" panose="00000400000000000000" pitchFamily="2" charset="-78"/>
            </a:endParaRPr>
          </a:p>
        </p:txBody>
      </p:sp>
    </p:spTree>
    <p:extLst>
      <p:ext uri="{BB962C8B-B14F-4D97-AF65-F5344CB8AC3E}">
        <p14:creationId xmlns:p14="http://schemas.microsoft.com/office/powerpoint/2010/main" val="19622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332656"/>
            <a:ext cx="8568952" cy="6122504"/>
          </a:xfrm>
          <a:prstGeom prst="rect">
            <a:avLst/>
          </a:prstGeom>
        </p:spPr>
      </p:pic>
    </p:spTree>
    <p:extLst>
      <p:ext uri="{BB962C8B-B14F-4D97-AF65-F5344CB8AC3E}">
        <p14:creationId xmlns:p14="http://schemas.microsoft.com/office/powerpoint/2010/main" val="265814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0651964202\Desktop\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6532"/>
            <a:ext cx="12192000" cy="63813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711624" y="3284984"/>
            <a:ext cx="7704856" cy="792088"/>
          </a:xfrm>
          <a:prstGeom prst="rect">
            <a:avLst/>
          </a:prstGeom>
          <a:solidFill>
            <a:schemeClr val="bg1"/>
          </a:solidFill>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1"/>
            <a:r>
              <a:rPr lang="fa-IR" sz="2400" b="1" smtClean="0">
                <a:solidFill>
                  <a:schemeClr val="accent1"/>
                </a:solidFill>
                <a:cs typeface="B Nazanin" panose="00000400000000000000" pitchFamily="2" charset="-78"/>
              </a:rPr>
              <a:t>قانون حمایت از خانواده و جوانی جمعیت در کشور</a:t>
            </a:r>
            <a:endParaRPr lang="en-US" sz="2400" b="1" dirty="0">
              <a:solidFill>
                <a:schemeClr val="accent1"/>
              </a:solidFill>
              <a:cs typeface="B Nazanin" panose="00000400000000000000" pitchFamily="2" charset="-78"/>
            </a:endParaRPr>
          </a:p>
        </p:txBody>
      </p:sp>
    </p:spTree>
    <p:extLst>
      <p:ext uri="{BB962C8B-B14F-4D97-AF65-F5344CB8AC3E}">
        <p14:creationId xmlns:p14="http://schemas.microsoft.com/office/powerpoint/2010/main" val="339014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891046922"/>
              </p:ext>
            </p:extLst>
          </p:nvPr>
        </p:nvGraphicFramePr>
        <p:xfrm>
          <a:off x="838200" y="1484784"/>
          <a:ext cx="10515600" cy="474440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838200" y="365125"/>
            <a:ext cx="10515600" cy="884555"/>
          </a:xfrm>
          <a:prstGeom prst="rect">
            <a:avLst/>
          </a:prstGeom>
          <a:solidFill>
            <a:srgbClr val="0070C0"/>
          </a:solidFill>
        </p:spPr>
        <p:txBody>
          <a:bodyPr>
            <a:normAutofit/>
          </a:bodyPr>
          <a:lstStyle>
            <a:lvl1pPr algn="l" defTabSz="914400" rtl="0" eaLnBrk="1" latinLnBrk="0" hangingPunct="1">
              <a:lnSpc>
                <a:spcPct val="90000"/>
              </a:lnSpc>
              <a:spcBef>
                <a:spcPct val="0"/>
              </a:spcBef>
              <a:buNone/>
              <a:defRPr sz="4400" kern="1200" cap="all" spc="100" baseline="0">
                <a:solidFill>
                  <a:schemeClr val="tx1"/>
                </a:solidFill>
                <a:latin typeface="+mj-lt"/>
                <a:ea typeface="+mj-ea"/>
                <a:cs typeface="+mj-cs"/>
              </a:defRPr>
            </a:lvl1pPr>
          </a:lstStyle>
          <a:p>
            <a:pPr algn="ctr" rtl="1"/>
            <a:r>
              <a:rPr lang="fa-IR" sz="3200" b="1" dirty="0" smtClean="0">
                <a:solidFill>
                  <a:srgbClr val="FFFF00"/>
                </a:solidFill>
                <a:cs typeface="B Nazanin" panose="00000400000000000000" pitchFamily="2" charset="-78"/>
              </a:rPr>
              <a:t>نرخ باروری کلی کشور از 1351 تا ۱۳۹۹</a:t>
            </a:r>
            <a:endParaRPr lang="fa-IR" sz="32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387506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9E89F1-792C-4F80-9AA9-7B4A88C76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1548"/>
            <a:ext cx="12192000" cy="6566452"/>
          </a:xfrm>
        </p:spPr>
      </p:pic>
    </p:spTree>
    <p:extLst>
      <p:ext uri="{BB962C8B-B14F-4D97-AF65-F5344CB8AC3E}">
        <p14:creationId xmlns:p14="http://schemas.microsoft.com/office/powerpoint/2010/main" val="17461459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63352" y="1124744"/>
          <a:ext cx="1152128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2423592" y="260648"/>
            <a:ext cx="6858000" cy="616760"/>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fa-IR" sz="2400" b="1" dirty="0" smtClean="0">
                <a:solidFill>
                  <a:schemeClr val="accent1">
                    <a:lumMod val="75000"/>
                  </a:schemeClr>
                </a:solidFill>
                <a:cs typeface="B Nazanin" panose="00000400000000000000" pitchFamily="2" charset="-78"/>
              </a:rPr>
              <a:t>درصد متوسط رشد سالانه جمعیت دوره 1370تا1399</a:t>
            </a:r>
            <a:r>
              <a:rPr lang="en-US" sz="2400" b="1" dirty="0" smtClean="0">
                <a:solidFill>
                  <a:schemeClr val="accent1">
                    <a:lumMod val="75000"/>
                  </a:schemeClr>
                </a:solidFill>
                <a:cs typeface="B Nazanin" panose="00000400000000000000" pitchFamily="2" charset="-78"/>
              </a:rPr>
              <a:t/>
            </a:r>
            <a:br>
              <a:rPr lang="en-US" sz="2400" b="1" dirty="0" smtClean="0">
                <a:solidFill>
                  <a:schemeClr val="accent1">
                    <a:lumMod val="75000"/>
                  </a:schemeClr>
                </a:solidFill>
                <a:cs typeface="B Nazanin" panose="00000400000000000000" pitchFamily="2" charset="-78"/>
              </a:rPr>
            </a:br>
            <a:r>
              <a:rPr lang="fa-IR" sz="2400" b="1" dirty="0" smtClean="0">
                <a:solidFill>
                  <a:schemeClr val="accent1">
                    <a:lumMod val="75000"/>
                  </a:schemeClr>
                </a:solidFill>
                <a:cs typeface="B Nazanin" panose="00000400000000000000" pitchFamily="2" charset="-78"/>
              </a:rPr>
              <a:t> </a:t>
            </a:r>
            <a:endParaRPr lang="en-US" sz="2400" b="1"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332435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0"/>
            <a:ext cx="13440816" cy="6858000"/>
          </a:xfrm>
          <a:prstGeom prst="rect">
            <a:avLst/>
          </a:prstGeom>
        </p:spPr>
      </p:pic>
    </p:spTree>
    <p:extLst>
      <p:ext uri="{BB962C8B-B14F-4D97-AF65-F5344CB8AC3E}">
        <p14:creationId xmlns:p14="http://schemas.microsoft.com/office/powerpoint/2010/main" val="264671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089374967"/>
              </p:ext>
            </p:extLst>
          </p:nvPr>
        </p:nvGraphicFramePr>
        <p:xfrm>
          <a:off x="-168696" y="-675456"/>
          <a:ext cx="12360696" cy="7521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71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fa-IR" smtClean="0">
                <a:cs typeface="B Titr" pitchFamily="2" charset="-78"/>
              </a:rPr>
              <a:t>ازدواج‌هاي ثبت شده </a:t>
            </a:r>
            <a:br>
              <a:rPr lang="fa-IR" smtClean="0">
                <a:cs typeface="B Titr" pitchFamily="2" charset="-78"/>
              </a:rPr>
            </a:br>
            <a:r>
              <a:rPr lang="fa-IR" sz="2000">
                <a:cs typeface="B Titr" pitchFamily="2" charset="-78"/>
              </a:rPr>
              <a:t>طي سال هاي 1370 الي 1397</a:t>
            </a:r>
            <a:endParaRPr lang="fa-IR" sz="2000" dirty="0">
              <a:cs typeface="B Titr" pitchFamily="2" charset="-78"/>
            </a:endParaRPr>
          </a:p>
        </p:txBody>
      </p:sp>
      <p:graphicFrame>
        <p:nvGraphicFramePr>
          <p:cNvPr id="4" name="Content Placeholder 3"/>
          <p:cNvGraphicFramePr>
            <a:graphicFrameLocks/>
          </p:cNvGraphicFramePr>
          <p:nvPr>
            <p:extLst>
              <p:ext uri="{D42A27DB-BD31-4B8C-83A1-F6EECF244321}">
                <p14:modId xmlns:p14="http://schemas.microsoft.com/office/powerpoint/2010/main" val="4163596464"/>
              </p:ext>
            </p:extLst>
          </p:nvPr>
        </p:nvGraphicFramePr>
        <p:xfrm>
          <a:off x="677863" y="508000"/>
          <a:ext cx="9571038" cy="596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285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5974</TotalTime>
  <Words>1351</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2  Mitra_1 (MRT)</vt:lpstr>
      <vt:lpstr>Arial</vt:lpstr>
      <vt:lpstr>B Mitra</vt:lpstr>
      <vt:lpstr>B Nazanin</vt:lpstr>
      <vt:lpstr>B Titr</vt:lpstr>
      <vt:lpstr>Calibri</vt:lpstr>
      <vt:lpstr>Lucida Sans Unicode</vt:lpstr>
      <vt:lpstr>Tahoma</vt:lpstr>
      <vt:lpstr>Trebuchet MS</vt:lpstr>
      <vt:lpstr>Tw Cen MT</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ازدواج‌هاي ثبت شده  طي سال هاي 1370 الي 1397</vt:lpstr>
      <vt:lpstr>PowerPoint Presentation</vt:lpstr>
      <vt:lpstr>PowerPoint Presentation</vt:lpstr>
      <vt:lpstr>پنجره جمعیتی در جمهوری اسلامی ایران</vt:lpstr>
      <vt:lpstr>PowerPoint Presentation</vt:lpstr>
      <vt:lpstr>PowerPoint Presentation</vt:lpstr>
      <vt:lpstr>PowerPoint Presentation</vt:lpstr>
      <vt:lpstr>PowerPoint Presentation</vt:lpstr>
      <vt:lpstr>PowerPoint Presentation</vt:lpstr>
      <vt:lpstr>تاریخچه طرح </vt:lpstr>
      <vt:lpstr>وظایف ستاد ملی جمعیت</vt:lpstr>
      <vt:lpstr>ادامه وظایف ستاد ملی جمعیت</vt:lpstr>
      <vt:lpstr>شرح وظایف مستقیم معاونت بهداشتی وزارت متبوع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a-moghisi</dc:creator>
  <cp:lastModifiedBy>m.akbari</cp:lastModifiedBy>
  <cp:revision>599</cp:revision>
  <cp:lastPrinted>2016-09-26T07:47:14Z</cp:lastPrinted>
  <dcterms:created xsi:type="dcterms:W3CDTF">2011-10-25T08:46:34Z</dcterms:created>
  <dcterms:modified xsi:type="dcterms:W3CDTF">2022-05-01T09:16:00Z</dcterms:modified>
</cp:coreProperties>
</file>